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ae9cb293f4ef0a8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ae9cb293f4ef0a8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ae9cb293f4ef0a8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ae9cb293f4ef0a8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ae9cb293f4ef0a8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ae9cb293f4ef0a8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ae9cb293f4ef0a8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ae9cb293f4ef0a8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ae9cb293f4ef0a8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ae9cb293f4ef0a8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17050"/>
            <a:ext cx="8520600" cy="2052600"/>
          </a:xfrm>
          <a:prstGeom prst="rect">
            <a:avLst/>
          </a:prstGeom>
          <a:solidFill>
            <a:srgbClr val="FFFF00"/>
          </a:solidFill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Comic Sans MS"/>
                <a:ea typeface="Comic Sans MS"/>
                <a:cs typeface="Comic Sans MS"/>
                <a:sym typeface="Comic Sans MS"/>
              </a:rPr>
              <a:t>Bal dök yala</a:t>
            </a:r>
            <a:endParaRPr sz="3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150" y="805588"/>
            <a:ext cx="2813275" cy="187552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256725" y="2952250"/>
            <a:ext cx="86367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  <a:t>Senin evin çok temiz. </a:t>
            </a:r>
            <a:r>
              <a:rPr b="1" lang="en" sz="2100">
                <a:solidFill>
                  <a:srgbClr val="98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Bal dök yala.</a:t>
            </a:r>
            <a: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  <a:t> (Your house is very clean. You can pour honey and lick.)</a:t>
            </a:r>
            <a:endParaRPr sz="21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  <a:t>Senin evin o kadar temizki, </a:t>
            </a:r>
            <a:r>
              <a:rPr b="1" lang="en" sz="2100">
                <a:solidFill>
                  <a:srgbClr val="98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bal dök yala</a:t>
            </a:r>
            <a: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  <a:t>.</a:t>
            </a:r>
            <a:endParaRPr sz="21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rgbClr val="C9DAF8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ic Sans MS"/>
                <a:ea typeface="Comic Sans MS"/>
                <a:cs typeface="Comic Sans MS"/>
                <a:sym typeface="Comic Sans MS"/>
              </a:rPr>
              <a:t>Can kulağı ile dinlemek</a:t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solidFill>
            <a:srgbClr val="FFF2CC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mic Sans MS"/>
                <a:ea typeface="Comic Sans MS"/>
                <a:cs typeface="Comic Sans MS"/>
                <a:sym typeface="Comic Sans MS"/>
              </a:rPr>
              <a:t>Sana çok önemli bir şey anlatacağım ve senin bunu </a:t>
            </a:r>
            <a:r>
              <a:rPr b="1" lang="en" sz="1800">
                <a:solidFill>
                  <a:srgbClr val="98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can kulağı ile dinlemeni </a:t>
            </a:r>
            <a:r>
              <a:rPr lang="en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i</a:t>
            </a:r>
            <a:r>
              <a:rPr lang="en" sz="1800">
                <a:latin typeface="Comic Sans MS"/>
                <a:ea typeface="Comic Sans MS"/>
                <a:cs typeface="Comic Sans MS"/>
                <a:sym typeface="Comic Sans MS"/>
              </a:rPr>
              <a:t>stiyorum.</a:t>
            </a:r>
            <a:endParaRPr sz="18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>
                <a:latin typeface="Comic Sans MS"/>
                <a:ea typeface="Comic Sans MS"/>
                <a:cs typeface="Comic Sans MS"/>
                <a:sym typeface="Comic Sans MS"/>
              </a:rPr>
              <a:t>Derste çok önemli bir konu var ve sen bunu </a:t>
            </a:r>
            <a:r>
              <a:rPr b="1" lang="en" sz="1800">
                <a:solidFill>
                  <a:srgbClr val="98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can kulağı ile dinle</a:t>
            </a:r>
            <a:r>
              <a:rPr lang="en" sz="1800">
                <a:latin typeface="Comic Sans MS"/>
                <a:ea typeface="Comic Sans MS"/>
                <a:cs typeface="Comic Sans MS"/>
                <a:sym typeface="Comic Sans MS"/>
              </a:rPr>
              <a:t>.</a:t>
            </a:r>
            <a:endParaRPr sz="18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7" y="1285875"/>
            <a:ext cx="3855499" cy="257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rgbClr val="00FFFF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ic Sans MS"/>
                <a:ea typeface="Comic Sans MS"/>
                <a:cs typeface="Comic Sans MS"/>
                <a:sym typeface="Comic Sans MS"/>
              </a:rPr>
              <a:t>Ödü patlamak</a:t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solidFill>
            <a:srgbClr val="D0E0E3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Comic Sans MS"/>
                <a:ea typeface="Comic Sans MS"/>
                <a:cs typeface="Comic Sans MS"/>
                <a:sym typeface="Comic Sans MS"/>
              </a:rPr>
              <a:t>Verdiğin haber çok kötü.  </a:t>
            </a:r>
            <a:r>
              <a:rPr b="1" lang="en" sz="2500">
                <a:solidFill>
                  <a:srgbClr val="98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Ödüm patladı</a:t>
            </a:r>
            <a:r>
              <a:rPr lang="en" sz="2500">
                <a:latin typeface="Comic Sans MS"/>
                <a:ea typeface="Comic Sans MS"/>
                <a:cs typeface="Comic Sans MS"/>
                <a:sym typeface="Comic Sans MS"/>
              </a:rPr>
              <a:t>.</a:t>
            </a:r>
            <a:endParaRPr sz="25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5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500">
                <a:latin typeface="Comic Sans MS"/>
                <a:ea typeface="Comic Sans MS"/>
                <a:cs typeface="Comic Sans MS"/>
                <a:sym typeface="Comic Sans MS"/>
              </a:rPr>
              <a:t>Valla </a:t>
            </a:r>
            <a:r>
              <a:rPr b="1" lang="en" sz="2500">
                <a:solidFill>
                  <a:srgbClr val="98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ödümü patlattın</a:t>
            </a:r>
            <a:r>
              <a:rPr lang="en" sz="2500">
                <a:latin typeface="Comic Sans MS"/>
                <a:ea typeface="Comic Sans MS"/>
                <a:cs typeface="Comic Sans MS"/>
                <a:sym typeface="Comic Sans MS"/>
              </a:rPr>
              <a:t>, ben de bir şey oldu zannettim. Ama sadece grip olmuşsun. </a:t>
            </a:r>
            <a:endParaRPr sz="25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550" y="1283600"/>
            <a:ext cx="3748599" cy="316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rgbClr val="F6B26B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ic Sans MS"/>
                <a:ea typeface="Comic Sans MS"/>
                <a:cs typeface="Comic Sans MS"/>
                <a:sym typeface="Comic Sans MS"/>
              </a:rPr>
              <a:t>Masal okumak (read a story)</a:t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8" name="Google Shape;78;p1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solidFill>
            <a:srgbClr val="C9DAF8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Comic Sans MS"/>
                <a:ea typeface="Comic Sans MS"/>
                <a:cs typeface="Comic Sans MS"/>
                <a:sym typeface="Comic Sans MS"/>
              </a:rPr>
              <a:t>Bana lütfen </a:t>
            </a:r>
            <a:r>
              <a:rPr b="1" lang="en" sz="2500">
                <a:solidFill>
                  <a:srgbClr val="98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masal okuma</a:t>
            </a:r>
            <a:r>
              <a:rPr lang="en" sz="2500">
                <a:latin typeface="Comic Sans MS"/>
                <a:ea typeface="Comic Sans MS"/>
                <a:cs typeface="Comic Sans MS"/>
                <a:sym typeface="Comic Sans MS"/>
              </a:rPr>
              <a:t>. </a:t>
            </a:r>
            <a:endParaRPr sz="25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5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500">
                <a:latin typeface="Comic Sans MS"/>
                <a:ea typeface="Comic Sans MS"/>
                <a:cs typeface="Comic Sans MS"/>
                <a:sym typeface="Comic Sans MS"/>
              </a:rPr>
              <a:t>Ben sana inanmıyorum, </a:t>
            </a:r>
            <a:r>
              <a:rPr b="1" lang="en" sz="2500">
                <a:solidFill>
                  <a:srgbClr val="98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bana masal okuma</a:t>
            </a:r>
            <a:r>
              <a:rPr lang="en" sz="2500">
                <a:latin typeface="Comic Sans MS"/>
                <a:ea typeface="Comic Sans MS"/>
                <a:cs typeface="Comic Sans MS"/>
                <a:sym typeface="Comic Sans MS"/>
              </a:rPr>
              <a:t>. </a:t>
            </a:r>
            <a:endParaRPr sz="25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500">
                <a:latin typeface="Comic Sans MS"/>
                <a:ea typeface="Comic Sans MS"/>
                <a:cs typeface="Comic Sans MS"/>
                <a:sym typeface="Comic Sans MS"/>
              </a:rPr>
              <a:t>Tamamen uyduruyorsun, </a:t>
            </a:r>
            <a:r>
              <a:rPr b="1" lang="en" sz="2500">
                <a:solidFill>
                  <a:srgbClr val="98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bana masal okuma</a:t>
            </a:r>
            <a:r>
              <a:rPr lang="en" sz="2500">
                <a:latin typeface="Comic Sans MS"/>
                <a:ea typeface="Comic Sans MS"/>
                <a:cs typeface="Comic Sans MS"/>
                <a:sym typeface="Comic Sans MS"/>
              </a:rPr>
              <a:t>.</a:t>
            </a:r>
            <a:endParaRPr sz="25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503650"/>
            <a:ext cx="3818774" cy="2530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>
            <p:ph type="title"/>
          </p:nvPr>
        </p:nvSpPr>
        <p:spPr>
          <a:xfrm>
            <a:off x="311700" y="1063550"/>
            <a:ext cx="8520600" cy="2759700"/>
          </a:xfrm>
          <a:prstGeom prst="rect">
            <a:avLst/>
          </a:prstGeom>
          <a:solidFill>
            <a:srgbClr val="FFFF00"/>
          </a:solidFill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98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Günlük gülüstanlık</a:t>
            </a:r>
            <a:endParaRPr b="1">
              <a:solidFill>
                <a:srgbClr val="98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ic Sans MS"/>
                <a:ea typeface="Comic Sans MS"/>
                <a:cs typeface="Comic Sans MS"/>
                <a:sym typeface="Comic Sans MS"/>
              </a:rPr>
              <a:t>Herşey yolunda</a:t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ic Sans MS"/>
                <a:ea typeface="Comic Sans MS"/>
                <a:cs typeface="Comic Sans MS"/>
                <a:sym typeface="Comic Sans MS"/>
              </a:rPr>
              <a:t>Çok güzel</a:t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ic Sans MS"/>
                <a:ea typeface="Comic Sans MS"/>
                <a:cs typeface="Comic Sans MS"/>
                <a:sym typeface="Comic Sans MS"/>
              </a:rPr>
              <a:t>Ben herşey den memnunum</a:t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/>
          <p:nvPr>
            <p:ph type="title"/>
          </p:nvPr>
        </p:nvSpPr>
        <p:spPr>
          <a:xfrm>
            <a:off x="311700" y="491350"/>
            <a:ext cx="8520600" cy="1672500"/>
          </a:xfrm>
          <a:prstGeom prst="rect">
            <a:avLst/>
          </a:prstGeom>
          <a:solidFill>
            <a:srgbClr val="FF9900"/>
          </a:solidFill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ic Sans MS"/>
                <a:ea typeface="Comic Sans MS"/>
                <a:cs typeface="Comic Sans MS"/>
                <a:sym typeface="Comic Sans MS"/>
              </a:rPr>
              <a:t>Kolay kolay uykuya dalamıyorum.</a:t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91" name="Google Shape;9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316250"/>
            <a:ext cx="4005486" cy="267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10286" y="2316250"/>
            <a:ext cx="3566467" cy="267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