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76" r:id="rId14"/>
    <p:sldId id="277" r:id="rId15"/>
    <p:sldId id="278" r:id="rId16"/>
    <p:sldId id="279" r:id="rId17"/>
    <p:sldId id="280" r:id="rId18"/>
    <p:sldId id="282" r:id="rId19"/>
    <p:sldId id="281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83" r:id="rId29"/>
    <p:sldId id="284" r:id="rId30"/>
    <p:sldId id="285" r:id="rId31"/>
    <p:sldId id="286" r:id="rId32"/>
    <p:sldId id="288" r:id="rId33"/>
    <p:sldId id="287" r:id="rId3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ŞİMDİKİ ZAMAN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08920"/>
            <a:ext cx="7467600" cy="1143000"/>
          </a:xfrm>
        </p:spPr>
        <p:txBody>
          <a:bodyPr>
            <a:noAutofit/>
          </a:bodyPr>
          <a:lstStyle/>
          <a:p>
            <a:r>
              <a:rPr lang="tr-TR" sz="6600" dirty="0" smtClean="0"/>
              <a:t>NEREDE YAŞIYORSUN?</a:t>
            </a:r>
            <a:endParaRPr lang="tr-TR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000944" y="5684040"/>
            <a:ext cx="7467600" cy="4873752"/>
          </a:xfrm>
        </p:spPr>
        <p:txBody>
          <a:bodyPr/>
          <a:lstStyle/>
          <a:p>
            <a:r>
              <a:rPr lang="tr-TR" dirty="0" smtClean="0"/>
              <a:t>Ben Bükreş’te yaş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ıyor</a:t>
            </a:r>
            <a:r>
              <a:rPr lang="tr-TR" dirty="0" smtClean="0"/>
              <a:t>um.</a:t>
            </a:r>
            <a:endParaRPr lang="tr-TR" dirty="0"/>
          </a:p>
        </p:txBody>
      </p:sp>
      <p:pic>
        <p:nvPicPr>
          <p:cNvPr id="22530" name="Picture 2" descr="Dosya:Bucharest montage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507146"/>
            <a:ext cx="4752528" cy="4866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577008" y="2852936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8800" dirty="0" smtClean="0"/>
              <a:t>-</a:t>
            </a:r>
            <a:r>
              <a:rPr lang="tr-TR" sz="8800" dirty="0" err="1" smtClean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tr-TR" sz="8800" dirty="0" err="1" smtClean="0"/>
              <a:t>yor</a:t>
            </a:r>
            <a:endParaRPr lang="tr-TR" sz="8800" dirty="0"/>
          </a:p>
        </p:txBody>
      </p:sp>
      <p:sp>
        <p:nvSpPr>
          <p:cNvPr id="4" name="3 Metin kutusu"/>
          <p:cNvSpPr txBox="1"/>
          <p:nvPr/>
        </p:nvSpPr>
        <p:spPr>
          <a:xfrm>
            <a:off x="2843808" y="2420888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o, u &gt; -</a:t>
            </a:r>
            <a:r>
              <a:rPr lang="tr-TR" sz="3200" dirty="0" err="1" smtClean="0"/>
              <a:t>uyor</a:t>
            </a:r>
            <a:endParaRPr lang="tr-T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843808" y="4509120"/>
            <a:ext cx="7467600" cy="4873752"/>
          </a:xfrm>
        </p:spPr>
        <p:txBody>
          <a:bodyPr/>
          <a:lstStyle/>
          <a:p>
            <a:r>
              <a:rPr lang="tr-TR" dirty="0" err="1" smtClean="0"/>
              <a:t>Pedro</a:t>
            </a:r>
            <a:r>
              <a:rPr lang="tr-TR" dirty="0" smtClean="0"/>
              <a:t> koş-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uyor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1026" name="Picture 2" descr="https://encrypted-tbn0.google.com/images?q=tbn:ANd9GcRLJBG9XKUAjUH--WXq6PXI5fU_qRSZEVEpwXdoQq0XuUUVdNT4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92696"/>
            <a:ext cx="259487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2577008" y="2852936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tr-TR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lang="tr-TR" sz="8800" dirty="0" smtClean="0">
                <a:solidFill>
                  <a:schemeClr val="accent1">
                    <a:lumMod val="75000"/>
                  </a:schemeClr>
                </a:solidFill>
              </a:rPr>
              <a:t>ü</a:t>
            </a:r>
            <a:r>
              <a:rPr kumimoji="0" lang="tr-TR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yor</a:t>
            </a:r>
            <a:endParaRPr kumimoji="0" lang="tr-TR" sz="8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2987824" y="2420888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ö, ü &gt; -</a:t>
            </a:r>
            <a:r>
              <a:rPr lang="tr-TR" sz="3200" dirty="0" err="1" smtClean="0"/>
              <a:t>üyor</a:t>
            </a:r>
            <a:endParaRPr lang="tr-T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195736" y="4365104"/>
            <a:ext cx="7467600" cy="4873752"/>
          </a:xfrm>
        </p:spPr>
        <p:txBody>
          <a:bodyPr/>
          <a:lstStyle/>
          <a:p>
            <a:r>
              <a:rPr lang="tr-TR" dirty="0" err="1" smtClean="0"/>
              <a:t>Ruxandra</a:t>
            </a:r>
            <a:r>
              <a:rPr lang="tr-TR" dirty="0" smtClean="0"/>
              <a:t> yüz-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üyor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34818" name="Picture 2" descr="https://encrypted-tbn0.google.com/images?q=tbn:ANd9GcSefu9lX-NsdHQlkT6w1-wEGhxqc07WdzDHhZXTsKIq3-l2A0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340768"/>
            <a:ext cx="4175495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2577008" y="2852936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tr-TR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lang="tr-TR" sz="8800" noProof="0" dirty="0" err="1" smtClean="0">
                <a:solidFill>
                  <a:schemeClr val="accent1">
                    <a:lumMod val="75000"/>
                  </a:schemeClr>
                </a:solidFill>
              </a:rPr>
              <a:t>ı</a:t>
            </a:r>
            <a:r>
              <a:rPr kumimoji="0" lang="tr-TR" sz="8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yor</a:t>
            </a:r>
            <a:endParaRPr kumimoji="0" lang="tr-TR" sz="8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2843808" y="2420888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a, ı &gt; -</a:t>
            </a:r>
            <a:r>
              <a:rPr lang="tr-TR" sz="3200" dirty="0" err="1" smtClean="0"/>
              <a:t>ıyor</a:t>
            </a:r>
            <a:endParaRPr lang="tr-T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649016" y="4421124"/>
            <a:ext cx="7467600" cy="4873752"/>
          </a:xfrm>
        </p:spPr>
        <p:txBody>
          <a:bodyPr/>
          <a:lstStyle/>
          <a:p>
            <a:r>
              <a:rPr lang="tr-TR" dirty="0" smtClean="0"/>
              <a:t>Aşçı yemek yap-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ıyor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36866" name="Picture 2" descr="https://encrypted-tbn2.google.com/images?q=tbn:ANd9GcQ8YUIok52-JSqH6VVhyRgpTP_PLzaknwkUvaVKzEP5ej6TZwsTH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692696"/>
            <a:ext cx="2767861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2577008" y="2852936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tr-TR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lang="tr-TR" sz="8800" dirty="0" smtClean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kumimoji="0" lang="tr-TR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tr-TR" sz="8800" dirty="0" smtClean="0"/>
          </a:p>
        </p:txBody>
      </p:sp>
      <p:sp>
        <p:nvSpPr>
          <p:cNvPr id="5" name="4 Metin kutusu"/>
          <p:cNvSpPr txBox="1"/>
          <p:nvPr/>
        </p:nvSpPr>
        <p:spPr>
          <a:xfrm>
            <a:off x="2843808" y="2420888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e, i &gt; -</a:t>
            </a:r>
            <a:r>
              <a:rPr lang="tr-TR" sz="3200" dirty="0" err="1" smtClean="0"/>
              <a:t>iyor</a:t>
            </a:r>
            <a:endParaRPr lang="tr-T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339752" y="4725144"/>
            <a:ext cx="7467600" cy="4873752"/>
          </a:xfrm>
        </p:spPr>
        <p:txBody>
          <a:bodyPr/>
          <a:lstStyle/>
          <a:p>
            <a:r>
              <a:rPr lang="tr-TR" dirty="0" smtClean="0"/>
              <a:t>Robert su iç-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iyor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39938" name="Picture 2" descr="https://encrypted-tbn1.google.com/images?q=tbn:ANd9GcTJcV2BrOtSVxdL3n1ZP_00fDEA8-cNNP-6U1LkODDZdTEC8w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24744"/>
            <a:ext cx="4940231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2947736"/>
            <a:ext cx="7467600" cy="4873752"/>
          </a:xfrm>
        </p:spPr>
        <p:txBody>
          <a:bodyPr/>
          <a:lstStyle/>
          <a:p>
            <a:pPr algn="ctr"/>
            <a:r>
              <a:rPr lang="tr-TR" sz="3600" dirty="0" smtClean="0"/>
              <a:t>Şimdiki zaman eki </a:t>
            </a:r>
            <a:r>
              <a:rPr lang="tr-TR" sz="3600" dirty="0" smtClean="0">
                <a:solidFill>
                  <a:schemeClr val="accent1">
                    <a:lumMod val="75000"/>
                  </a:schemeClr>
                </a:solidFill>
              </a:rPr>
              <a:t>“-yor”</a:t>
            </a:r>
          </a:p>
          <a:p>
            <a:endParaRPr lang="tr-TR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187624" y="3068960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5400" dirty="0" smtClean="0">
                <a:solidFill>
                  <a:schemeClr val="accent1">
                    <a:lumMod val="75000"/>
                  </a:schemeClr>
                </a:solidFill>
              </a:rPr>
              <a:t>…a</a:t>
            </a:r>
            <a:r>
              <a:rPr lang="tr-TR" sz="5400" dirty="0" smtClean="0"/>
              <a:t>+yor &gt; </a:t>
            </a:r>
            <a:r>
              <a:rPr lang="tr-TR" sz="5400" dirty="0" smtClean="0">
                <a:solidFill>
                  <a:schemeClr val="accent1">
                    <a:lumMod val="75000"/>
                  </a:schemeClr>
                </a:solidFill>
              </a:rPr>
              <a:t>…u</a:t>
            </a:r>
            <a:r>
              <a:rPr lang="tr-TR" sz="5400" dirty="0" smtClean="0"/>
              <a:t>-yor</a:t>
            </a:r>
          </a:p>
          <a:p>
            <a:pPr>
              <a:buNone/>
            </a:pPr>
            <a:r>
              <a:rPr lang="tr-TR" sz="5400" dirty="0" smtClean="0"/>
              <a:t>   </a:t>
            </a:r>
          </a:p>
          <a:p>
            <a:pPr>
              <a:buNone/>
            </a:pPr>
            <a:r>
              <a:rPr lang="tr-TR" sz="5400" dirty="0" smtClean="0"/>
              <a:t>   oyn</a:t>
            </a:r>
            <a:r>
              <a:rPr lang="tr-TR" sz="5400" dirty="0" smtClean="0">
                <a:solidFill>
                  <a:srgbClr val="FF0000"/>
                </a:solidFill>
              </a:rPr>
              <a:t>a</a:t>
            </a:r>
            <a:r>
              <a:rPr lang="tr-TR" sz="5400" dirty="0" smtClean="0"/>
              <a:t>- &gt; oyn</a:t>
            </a:r>
            <a:r>
              <a:rPr lang="tr-TR" sz="5400" dirty="0" smtClean="0">
                <a:solidFill>
                  <a:srgbClr val="FF0000"/>
                </a:solidFill>
              </a:rPr>
              <a:t>u</a:t>
            </a:r>
            <a:r>
              <a:rPr lang="tr-TR" sz="5400" dirty="0" smtClean="0"/>
              <a:t>yor</a:t>
            </a:r>
            <a:endParaRPr lang="tr-T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403648" y="4437112"/>
            <a:ext cx="7467600" cy="4873752"/>
          </a:xfrm>
        </p:spPr>
        <p:txBody>
          <a:bodyPr/>
          <a:lstStyle/>
          <a:p>
            <a:r>
              <a:rPr lang="tr-TR" dirty="0" smtClean="0"/>
              <a:t>Çocuklar parkta oyn</a:t>
            </a:r>
            <a:r>
              <a:rPr lang="tr-TR" dirty="0" smtClean="0">
                <a:solidFill>
                  <a:srgbClr val="00B050"/>
                </a:solidFill>
              </a:rPr>
              <a:t>a</a:t>
            </a:r>
            <a:r>
              <a:rPr lang="tr-TR" dirty="0" smtClean="0"/>
              <a:t> &gt; </a:t>
            </a:r>
            <a:r>
              <a:rPr lang="tr-TR" dirty="0" err="1" smtClean="0"/>
              <a:t>oyn</a:t>
            </a:r>
            <a:r>
              <a:rPr lang="tr-TR" dirty="0" err="1" smtClean="0">
                <a:solidFill>
                  <a:srgbClr val="00B050"/>
                </a:solidFill>
              </a:rPr>
              <a:t>u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-yor</a:t>
            </a:r>
            <a:r>
              <a:rPr lang="tr-TR" dirty="0" smtClean="0"/>
              <a:t>.</a:t>
            </a:r>
          </a:p>
          <a:p>
            <a:r>
              <a:rPr lang="tr-TR" dirty="0" smtClean="0"/>
              <a:t>Çocuklar parkta </a:t>
            </a:r>
            <a:r>
              <a:rPr lang="tr-TR" strike="sngStrike" dirty="0" err="1" smtClean="0"/>
              <a:t>oynayor</a:t>
            </a:r>
            <a:r>
              <a:rPr lang="tr-TR" strike="sngStrike" dirty="0" smtClean="0"/>
              <a:t>.</a:t>
            </a:r>
          </a:p>
          <a:p>
            <a:r>
              <a:rPr lang="tr-TR" dirty="0" smtClean="0"/>
              <a:t>Çocuklar parkta oynuyor.</a:t>
            </a:r>
            <a:endParaRPr lang="tr-TR" dirty="0"/>
          </a:p>
        </p:txBody>
      </p:sp>
      <p:pic>
        <p:nvPicPr>
          <p:cNvPr id="24578" name="Picture 2" descr="https://encrypted-tbn3.google.com/images?q=tbn:ANd9GcTJKhD0x1nKPZHOJMpJUFctKm_dQVqJ_jiJY7EVpsGaFaxLdAeT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4518" y="908720"/>
            <a:ext cx="4037642" cy="3024336"/>
          </a:xfrm>
          <a:prstGeom prst="rect">
            <a:avLst/>
          </a:prstGeom>
          <a:noFill/>
        </p:spPr>
      </p:pic>
      <p:pic>
        <p:nvPicPr>
          <p:cNvPr id="24580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5373216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1187624" y="306896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…e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+yor &gt; 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…ü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-yor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tr-TR" sz="54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tr-TR" sz="5400" dirty="0" smtClean="0"/>
              <a:t>   söyl</a:t>
            </a:r>
            <a:r>
              <a:rPr lang="tr-TR" sz="5400" dirty="0" smtClean="0">
                <a:solidFill>
                  <a:srgbClr val="FF0000"/>
                </a:solidFill>
              </a:rPr>
              <a:t>e</a:t>
            </a:r>
            <a:r>
              <a:rPr lang="tr-TR" sz="5400" dirty="0" smtClean="0"/>
              <a:t>- &gt; söyl</a:t>
            </a:r>
            <a:r>
              <a:rPr lang="tr-TR" sz="5400" dirty="0" smtClean="0">
                <a:solidFill>
                  <a:srgbClr val="FF0000"/>
                </a:solidFill>
              </a:rPr>
              <a:t>ü</a:t>
            </a:r>
            <a:r>
              <a:rPr lang="tr-TR" sz="5400" dirty="0" smtClean="0"/>
              <a:t>yor</a:t>
            </a:r>
            <a:endParaRPr kumimoji="0" lang="tr-TR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403648" y="4149080"/>
            <a:ext cx="7467600" cy="4873752"/>
          </a:xfrm>
        </p:spPr>
        <p:txBody>
          <a:bodyPr/>
          <a:lstStyle/>
          <a:p>
            <a:r>
              <a:rPr lang="tr-TR" dirty="0" err="1" smtClean="0"/>
              <a:t>Mihaela</a:t>
            </a:r>
            <a:r>
              <a:rPr lang="tr-TR" dirty="0" smtClean="0"/>
              <a:t> şarkı söyl</a:t>
            </a:r>
            <a:r>
              <a:rPr lang="tr-TR" dirty="0" smtClean="0">
                <a:solidFill>
                  <a:srgbClr val="00B050"/>
                </a:solidFill>
              </a:rPr>
              <a:t>e</a:t>
            </a:r>
            <a:r>
              <a:rPr lang="tr-TR" dirty="0" smtClean="0"/>
              <a:t> &gt; </a:t>
            </a:r>
            <a:r>
              <a:rPr lang="tr-TR" dirty="0" err="1" smtClean="0"/>
              <a:t>söyl</a:t>
            </a:r>
            <a:r>
              <a:rPr lang="tr-TR" dirty="0" err="1" smtClean="0">
                <a:solidFill>
                  <a:srgbClr val="00B050"/>
                </a:solidFill>
              </a:rPr>
              <a:t>ü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-yor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Mihaela</a:t>
            </a:r>
            <a:r>
              <a:rPr lang="tr-TR" dirty="0" smtClean="0"/>
              <a:t> şarkı </a:t>
            </a:r>
            <a:r>
              <a:rPr lang="tr-TR" strike="sngStrike" dirty="0" err="1" smtClean="0"/>
              <a:t>söyleyor</a:t>
            </a:r>
            <a:r>
              <a:rPr lang="tr-TR" strike="sngStrike" dirty="0" smtClean="0"/>
              <a:t>.</a:t>
            </a:r>
          </a:p>
          <a:p>
            <a:r>
              <a:rPr lang="tr-TR" dirty="0" err="1" smtClean="0"/>
              <a:t>Mihaela</a:t>
            </a:r>
            <a:r>
              <a:rPr lang="tr-TR" dirty="0" smtClean="0"/>
              <a:t> şarkı söylüyor.</a:t>
            </a:r>
            <a:endParaRPr lang="tr-TR" dirty="0"/>
          </a:p>
        </p:txBody>
      </p:sp>
      <p:pic>
        <p:nvPicPr>
          <p:cNvPr id="26626" name="Picture 2" descr="https://encrypted-tbn0.google.com/images?q=tbn:ANd9GcTUAOQNKtUyrINqDpJhiFXC6Z7pyqrlKXt-PnBfOR3lHiK3jr2Zz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908720"/>
            <a:ext cx="3556971" cy="2664296"/>
          </a:xfrm>
          <a:prstGeom prst="rect">
            <a:avLst/>
          </a:prstGeom>
          <a:noFill/>
        </p:spPr>
      </p:pic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085184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2 İçerik Yer Tutucusu"/>
          <p:cNvSpPr txBox="1">
            <a:spLocks/>
          </p:cNvSpPr>
          <p:nvPr/>
        </p:nvSpPr>
        <p:spPr>
          <a:xfrm>
            <a:off x="1187624" y="306896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…a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+yor &gt; 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…ı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-yor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tr-TR" sz="54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tr-TR" sz="5400" dirty="0" smtClean="0"/>
              <a:t>    ağl</a:t>
            </a:r>
            <a:r>
              <a:rPr lang="tr-TR" sz="5400" dirty="0" smtClean="0">
                <a:solidFill>
                  <a:srgbClr val="FF0000"/>
                </a:solidFill>
              </a:rPr>
              <a:t>a</a:t>
            </a:r>
            <a:r>
              <a:rPr lang="tr-TR" sz="5400" dirty="0" smtClean="0"/>
              <a:t>- &gt; ağl</a:t>
            </a:r>
            <a:r>
              <a:rPr lang="tr-TR" sz="5400" dirty="0" smtClean="0">
                <a:solidFill>
                  <a:srgbClr val="FF0000"/>
                </a:solidFill>
              </a:rPr>
              <a:t>ı</a:t>
            </a:r>
            <a:r>
              <a:rPr lang="tr-TR" sz="5400" dirty="0" smtClean="0"/>
              <a:t>yor</a:t>
            </a:r>
            <a:endParaRPr kumimoji="0" lang="tr-TR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216968" y="4437112"/>
            <a:ext cx="7467600" cy="4873752"/>
          </a:xfrm>
        </p:spPr>
        <p:txBody>
          <a:bodyPr/>
          <a:lstStyle/>
          <a:p>
            <a:r>
              <a:rPr lang="tr-TR" dirty="0" err="1" smtClean="0"/>
              <a:t>Ovidiu</a:t>
            </a:r>
            <a:r>
              <a:rPr lang="tr-TR" dirty="0" smtClean="0"/>
              <a:t> ağl</a:t>
            </a:r>
            <a:r>
              <a:rPr lang="tr-TR" dirty="0" smtClean="0">
                <a:solidFill>
                  <a:srgbClr val="00B050"/>
                </a:solidFill>
              </a:rPr>
              <a:t>a</a:t>
            </a:r>
            <a:r>
              <a:rPr lang="tr-TR" dirty="0" smtClean="0"/>
              <a:t> &gt; ağl</a:t>
            </a:r>
            <a:r>
              <a:rPr lang="tr-TR" dirty="0" smtClean="0">
                <a:solidFill>
                  <a:srgbClr val="00B050"/>
                </a:solidFill>
              </a:rPr>
              <a:t>ı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-yor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Ovidiu</a:t>
            </a:r>
            <a:r>
              <a:rPr lang="tr-TR" dirty="0" smtClean="0"/>
              <a:t> </a:t>
            </a:r>
            <a:r>
              <a:rPr lang="tr-TR" strike="sngStrike" dirty="0" err="1" smtClean="0"/>
              <a:t>ağlayor</a:t>
            </a:r>
            <a:r>
              <a:rPr lang="tr-TR" strike="sngStrike" dirty="0" smtClean="0"/>
              <a:t>.</a:t>
            </a:r>
          </a:p>
          <a:p>
            <a:r>
              <a:rPr lang="tr-TR" dirty="0" err="1" smtClean="0"/>
              <a:t>Ovidiu</a:t>
            </a:r>
            <a:r>
              <a:rPr lang="tr-TR" dirty="0" smtClean="0"/>
              <a:t> ağlıyor.</a:t>
            </a:r>
            <a:endParaRPr lang="tr-TR" dirty="0"/>
          </a:p>
        </p:txBody>
      </p:sp>
      <p:pic>
        <p:nvPicPr>
          <p:cNvPr id="28674" name="Picture 2" descr="https://encrypted-tbn2.google.com/images?q=tbn:ANd9GcRtH_DvHsszNnTvgt9iyUvrdViR1g6X50z19F9NayzZWwdzq58KY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124744"/>
            <a:ext cx="3700390" cy="2736304"/>
          </a:xfrm>
          <a:prstGeom prst="rect">
            <a:avLst/>
          </a:prstGeom>
          <a:noFill/>
        </p:spPr>
      </p:pic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4612" y="5373216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1187624" y="306896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…e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+yor &gt; 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…i</a:t>
            </a:r>
            <a:r>
              <a:rPr kumimoji="0" lang="tr-T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-yor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tr-TR" sz="54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tr-TR" sz="5400" dirty="0" smtClean="0"/>
              <a:t>   dinl</a:t>
            </a:r>
            <a:r>
              <a:rPr lang="tr-TR" sz="5400" dirty="0" smtClean="0">
                <a:solidFill>
                  <a:srgbClr val="FF0000"/>
                </a:solidFill>
              </a:rPr>
              <a:t>e</a:t>
            </a:r>
            <a:r>
              <a:rPr lang="tr-TR" sz="5400" dirty="0" smtClean="0"/>
              <a:t>- &gt; dinl</a:t>
            </a:r>
            <a:r>
              <a:rPr lang="tr-TR" sz="5400" dirty="0" smtClean="0">
                <a:solidFill>
                  <a:srgbClr val="FF0000"/>
                </a:solidFill>
              </a:rPr>
              <a:t>i</a:t>
            </a:r>
            <a:r>
              <a:rPr lang="tr-TR" sz="5400" dirty="0" smtClean="0"/>
              <a:t>yor</a:t>
            </a:r>
            <a:endParaRPr kumimoji="0" lang="tr-TR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411760" y="4365104"/>
            <a:ext cx="7467600" cy="4873752"/>
          </a:xfrm>
        </p:spPr>
        <p:txBody>
          <a:bodyPr/>
          <a:lstStyle/>
          <a:p>
            <a:r>
              <a:rPr lang="tr-TR" dirty="0" err="1" smtClean="0"/>
              <a:t>Alina</a:t>
            </a:r>
            <a:r>
              <a:rPr lang="tr-TR" dirty="0" smtClean="0"/>
              <a:t> müzik dinl</a:t>
            </a:r>
            <a:r>
              <a:rPr lang="tr-TR" dirty="0" smtClean="0">
                <a:solidFill>
                  <a:srgbClr val="00B050"/>
                </a:solidFill>
              </a:rPr>
              <a:t>e</a:t>
            </a:r>
            <a:r>
              <a:rPr lang="tr-TR" dirty="0" smtClean="0"/>
              <a:t> &gt; dinl</a:t>
            </a:r>
            <a:r>
              <a:rPr lang="tr-TR" dirty="0" smtClean="0">
                <a:solidFill>
                  <a:srgbClr val="00B050"/>
                </a:solidFill>
              </a:rPr>
              <a:t>i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-yor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Alina</a:t>
            </a:r>
            <a:r>
              <a:rPr lang="tr-TR" dirty="0" smtClean="0"/>
              <a:t> müzik </a:t>
            </a:r>
            <a:r>
              <a:rPr lang="tr-TR" strike="sngStrike" dirty="0" err="1" smtClean="0"/>
              <a:t>dinleyor</a:t>
            </a:r>
            <a:r>
              <a:rPr lang="tr-TR" strike="sngStrike" dirty="0" smtClean="0"/>
              <a:t>.</a:t>
            </a:r>
          </a:p>
          <a:p>
            <a:r>
              <a:rPr lang="tr-TR" dirty="0" err="1" smtClean="0"/>
              <a:t>Alina</a:t>
            </a:r>
            <a:r>
              <a:rPr lang="tr-TR" dirty="0" smtClean="0"/>
              <a:t> müzik dinliyor.</a:t>
            </a:r>
            <a:endParaRPr lang="tr-TR" dirty="0"/>
          </a:p>
        </p:txBody>
      </p:sp>
      <p:pic>
        <p:nvPicPr>
          <p:cNvPr id="30722" name="Picture 2" descr="https://encrypted-tbn2.google.com/images?q=tbn:ANd9GcQEOt83hj1_oig6_GYjZW4-yWh0f2QSdZktyma8Llkm2XMcD-c8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692696"/>
            <a:ext cx="3110166" cy="3096344"/>
          </a:xfrm>
          <a:prstGeom prst="rect">
            <a:avLst/>
          </a:prstGeom>
          <a:noFill/>
        </p:spPr>
      </p:pic>
      <p:pic>
        <p:nvPicPr>
          <p:cNvPr id="5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5301208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187624" y="1723600"/>
            <a:ext cx="7467600" cy="4873752"/>
          </a:xfrm>
        </p:spPr>
        <p:txBody>
          <a:bodyPr>
            <a:normAutofit/>
          </a:bodyPr>
          <a:lstStyle/>
          <a:p>
            <a:r>
              <a:rPr lang="tr-TR" sz="3600" dirty="0" smtClean="0"/>
              <a:t>Ben Türkçe öğreniyorum.</a:t>
            </a:r>
          </a:p>
          <a:p>
            <a:r>
              <a:rPr lang="tr-TR" sz="3600" dirty="0" smtClean="0"/>
              <a:t>Sen Türkçe öğreniyorsun.</a:t>
            </a:r>
          </a:p>
          <a:p>
            <a:r>
              <a:rPr lang="tr-TR" sz="3600" dirty="0" smtClean="0"/>
              <a:t>O Türkçe öğreniyor.</a:t>
            </a:r>
          </a:p>
          <a:p>
            <a:r>
              <a:rPr lang="tr-TR" sz="3600" dirty="0" smtClean="0"/>
              <a:t>Biz Türkçe öğreniyoruz.</a:t>
            </a:r>
          </a:p>
          <a:p>
            <a:r>
              <a:rPr lang="tr-TR" sz="3600" dirty="0" smtClean="0"/>
              <a:t>Siz Türkçe öğreniyorsunuz.</a:t>
            </a:r>
          </a:p>
          <a:p>
            <a:r>
              <a:rPr lang="tr-TR" sz="3600" dirty="0" smtClean="0"/>
              <a:t>Onlar Türkçe öğreniyor(</a:t>
            </a:r>
            <a:r>
              <a:rPr lang="tr-TR" sz="3600" dirty="0" err="1" smtClean="0"/>
              <a:t>lar</a:t>
            </a:r>
            <a:r>
              <a:rPr lang="tr-TR" sz="3600" dirty="0" smtClean="0"/>
              <a:t>).</a:t>
            </a:r>
            <a:endParaRPr lang="tr-T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862064"/>
            <a:ext cx="7467600" cy="1143000"/>
          </a:xfrm>
        </p:spPr>
        <p:txBody>
          <a:bodyPr>
            <a:normAutofit/>
          </a:bodyPr>
          <a:lstStyle/>
          <a:p>
            <a:r>
              <a:rPr lang="tr-TR" sz="6600" dirty="0" smtClean="0"/>
              <a:t>OLUMSUZ  (-)</a:t>
            </a:r>
            <a:endParaRPr lang="tr-TR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979712" y="3933056"/>
            <a:ext cx="7467600" cy="4873752"/>
          </a:xfrm>
        </p:spPr>
        <p:txBody>
          <a:bodyPr/>
          <a:lstStyle/>
          <a:p>
            <a:r>
              <a:rPr lang="tr-TR" dirty="0" smtClean="0"/>
              <a:t>Bilgisayar masada.</a:t>
            </a:r>
          </a:p>
          <a:p>
            <a:r>
              <a:rPr lang="tr-TR" dirty="0" smtClean="0"/>
              <a:t>Bilgisayar masada dur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uyor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1026" name="Picture 2" descr="https://encrypted-tbn2.google.com/images?q=tbn:ANd9GcS9ea9cXWX7hB7htde8gtNVgbSqlENeHx1vBCU0LfRaRTBrOuU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32656"/>
            <a:ext cx="3096344" cy="2626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1187624" y="17236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r-T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Ben </a:t>
            </a:r>
            <a:r>
              <a:rPr lang="tr-TR" sz="3600" dirty="0" smtClean="0"/>
              <a:t>gel</a:t>
            </a:r>
            <a:r>
              <a:rPr kumimoji="0" lang="tr-TR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tr-TR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iyorum</a:t>
            </a:r>
            <a:r>
              <a:rPr kumimoji="0" lang="tr-T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tr-TR" sz="3600" dirty="0" smtClean="0"/>
              <a:t>Sen gel</a:t>
            </a:r>
            <a:r>
              <a:rPr lang="tr-TR" sz="3600" dirty="0" smtClean="0">
                <a:solidFill>
                  <a:srgbClr val="FF0000"/>
                </a:solidFill>
              </a:rPr>
              <a:t>m</a:t>
            </a:r>
            <a:r>
              <a:rPr lang="tr-TR" sz="3600" dirty="0" smtClean="0"/>
              <a:t>iyorsun.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r-T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tr-T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tr-TR" sz="3600" dirty="0" smtClean="0"/>
              <a:t>gel</a:t>
            </a:r>
            <a:r>
              <a:rPr kumimoji="0" lang="tr-TR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tr-TR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iyor</a:t>
            </a:r>
            <a:r>
              <a:rPr kumimoji="0" lang="tr-T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tr-TR" sz="3600" baseline="0" dirty="0" smtClean="0"/>
              <a:t>Biz</a:t>
            </a:r>
            <a:r>
              <a:rPr lang="tr-TR" sz="3600" dirty="0" smtClean="0"/>
              <a:t> gel</a:t>
            </a:r>
            <a:r>
              <a:rPr lang="tr-TR" sz="3600" dirty="0" smtClean="0">
                <a:solidFill>
                  <a:srgbClr val="FF0000"/>
                </a:solidFill>
              </a:rPr>
              <a:t>m</a:t>
            </a:r>
            <a:r>
              <a:rPr lang="tr-TR" sz="3600" dirty="0" smtClean="0"/>
              <a:t>iyoruz.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r-T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</a:t>
            </a:r>
            <a:r>
              <a:rPr kumimoji="0" lang="tr-T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tr-TR" sz="3600" dirty="0" smtClean="0"/>
              <a:t>gel</a:t>
            </a:r>
            <a:r>
              <a:rPr kumimoji="0" lang="tr-TR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tr-TR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iyorsunuz</a:t>
            </a:r>
            <a:r>
              <a:rPr kumimoji="0" lang="tr-T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tr-TR" sz="3600" baseline="0" dirty="0" smtClean="0"/>
              <a:t>Onlar</a:t>
            </a:r>
            <a:r>
              <a:rPr lang="tr-TR" sz="3600" dirty="0" smtClean="0"/>
              <a:t> gel</a:t>
            </a:r>
            <a:r>
              <a:rPr lang="tr-TR" sz="3600" dirty="0" smtClean="0">
                <a:solidFill>
                  <a:srgbClr val="FF0000"/>
                </a:solidFill>
              </a:rPr>
              <a:t>m</a:t>
            </a:r>
            <a:r>
              <a:rPr lang="tr-TR" sz="3600" dirty="0" smtClean="0"/>
              <a:t>iyor(</a:t>
            </a:r>
            <a:r>
              <a:rPr lang="tr-TR" sz="3600" dirty="0" err="1" smtClean="0"/>
              <a:t>lar</a:t>
            </a:r>
            <a:r>
              <a:rPr lang="tr-TR" sz="3600" dirty="0" smtClean="0"/>
              <a:t>).</a:t>
            </a: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457200" y="286206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SORU?</a:t>
            </a:r>
            <a:endParaRPr kumimoji="0" lang="tr-TR" sz="66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(+ ?)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208856" y="1651592"/>
            <a:ext cx="7467600" cy="4873752"/>
          </a:xfrm>
        </p:spPr>
        <p:txBody>
          <a:bodyPr>
            <a:normAutofit/>
          </a:bodyPr>
          <a:lstStyle/>
          <a:p>
            <a:r>
              <a:rPr lang="tr-TR" sz="3600" dirty="0" smtClean="0"/>
              <a:t>Ben geliyor muyum?</a:t>
            </a:r>
          </a:p>
          <a:p>
            <a:r>
              <a:rPr lang="tr-TR" sz="3600" dirty="0" smtClean="0"/>
              <a:t>Sen geliyor musun?</a:t>
            </a:r>
          </a:p>
          <a:p>
            <a:r>
              <a:rPr lang="tr-TR" sz="3600" dirty="0" smtClean="0"/>
              <a:t>O geliyor mu?</a:t>
            </a:r>
          </a:p>
          <a:p>
            <a:r>
              <a:rPr lang="tr-TR" sz="3600" dirty="0" smtClean="0"/>
              <a:t>Biz geliyor muyuz?</a:t>
            </a:r>
          </a:p>
          <a:p>
            <a:r>
              <a:rPr lang="tr-TR" sz="3600" dirty="0" smtClean="0"/>
              <a:t>Siz geliyor musunuz?</a:t>
            </a:r>
          </a:p>
          <a:p>
            <a:r>
              <a:rPr lang="tr-TR" sz="3600" dirty="0" smtClean="0"/>
              <a:t>Onlar geliyor mu?</a:t>
            </a:r>
            <a:endParaRPr lang="tr-T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(- ?)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1187624" y="17236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r-T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Ben gelmiyor</a:t>
            </a:r>
            <a:r>
              <a:rPr kumimoji="0" lang="tr-T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muyum?</a:t>
            </a: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tr-TR" sz="3600" dirty="0" smtClean="0"/>
              <a:t>Sen gelmiyor musun?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r-T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tr-T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gelmiyor mu?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tr-TR" sz="3600" baseline="0" dirty="0" smtClean="0"/>
              <a:t>Biz</a:t>
            </a:r>
            <a:r>
              <a:rPr lang="tr-TR" sz="3600" dirty="0" smtClean="0"/>
              <a:t> gelmiyor muyuz?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tr-T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</a:t>
            </a:r>
            <a:r>
              <a:rPr kumimoji="0" lang="tr-T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gelmiyor musunuz?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tr-TR" sz="3600" baseline="0" dirty="0" smtClean="0"/>
              <a:t>Onlar</a:t>
            </a:r>
            <a:r>
              <a:rPr lang="tr-TR" sz="3600" dirty="0" smtClean="0"/>
              <a:t> gelmiyor mu?</a:t>
            </a: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216968" y="4027856"/>
            <a:ext cx="7467600" cy="4873752"/>
          </a:xfrm>
        </p:spPr>
        <p:txBody>
          <a:bodyPr/>
          <a:lstStyle/>
          <a:p>
            <a:r>
              <a:rPr lang="tr-TR" dirty="0" smtClean="0"/>
              <a:t>Meyveler masada.</a:t>
            </a:r>
          </a:p>
          <a:p>
            <a:r>
              <a:rPr lang="tr-TR" dirty="0" smtClean="0"/>
              <a:t>Meyveler masada dur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uyor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16386" name="Picture 2" descr="https://encrypted-tbn2.google.com/images?q=tbn:ANd9GcQoMJ8hEvA1jYg6xuq77hW0VdSneiKuFP9-sQglJrojfJhY_k5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836712"/>
            <a:ext cx="371911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71600" y="1565920"/>
            <a:ext cx="7467600" cy="2943200"/>
          </a:xfrm>
        </p:spPr>
        <p:txBody>
          <a:bodyPr>
            <a:noAutofit/>
          </a:bodyPr>
          <a:lstStyle/>
          <a:p>
            <a:r>
              <a:rPr lang="tr-TR" sz="6600" dirty="0" smtClean="0"/>
              <a:t>NE YAPIYORSUN?</a:t>
            </a:r>
            <a:endParaRPr lang="tr-TR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401416" y="4869160"/>
            <a:ext cx="6131024" cy="3404992"/>
          </a:xfrm>
        </p:spPr>
        <p:txBody>
          <a:bodyPr/>
          <a:lstStyle/>
          <a:p>
            <a:r>
              <a:rPr lang="tr-TR" dirty="0" smtClean="0"/>
              <a:t>Ben parkta koş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uyor</a:t>
            </a:r>
            <a:r>
              <a:rPr lang="tr-TR" dirty="0" smtClean="0"/>
              <a:t>um.</a:t>
            </a:r>
            <a:endParaRPr lang="tr-TR" dirty="0"/>
          </a:p>
        </p:txBody>
      </p:sp>
      <p:pic>
        <p:nvPicPr>
          <p:cNvPr id="17412" name="Picture 4" descr="https://encrypted-tbn2.google.com/images?q=tbn:ANd9GcQ85YMJq5Rm7YRL0UlstBr1Je6sEmx04nYwEu5mw3FY7M6xCk6Jw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29564"/>
            <a:ext cx="3528392" cy="3435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505000" y="4099864"/>
            <a:ext cx="7467600" cy="4873752"/>
          </a:xfrm>
        </p:spPr>
        <p:txBody>
          <a:bodyPr/>
          <a:lstStyle/>
          <a:p>
            <a:r>
              <a:rPr lang="tr-TR" dirty="0" smtClean="0"/>
              <a:t>Ben gül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üyor</a:t>
            </a:r>
            <a:r>
              <a:rPr lang="tr-TR" dirty="0" smtClean="0"/>
              <a:t>um.</a:t>
            </a:r>
            <a:endParaRPr lang="tr-TR" dirty="0"/>
          </a:p>
        </p:txBody>
      </p:sp>
      <p:pic>
        <p:nvPicPr>
          <p:cNvPr id="19458" name="Picture 2" descr="https://encrypted-tbn2.google.com/images?q=tbn:ANd9GcRcpU2vbiWVZHFUWT8EtatAOzQSi56XN-sLOLoh8nne9u6ufnRMA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764704"/>
            <a:ext cx="3056487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267744" y="4725144"/>
            <a:ext cx="7467600" cy="4873752"/>
          </a:xfrm>
        </p:spPr>
        <p:txBody>
          <a:bodyPr/>
          <a:lstStyle/>
          <a:p>
            <a:r>
              <a:rPr lang="tr-TR" dirty="0" smtClean="0"/>
              <a:t>Biz sohbet ed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iyor</a:t>
            </a:r>
            <a:r>
              <a:rPr lang="tr-TR" dirty="0" smtClean="0"/>
              <a:t>uz.</a:t>
            </a:r>
            <a:endParaRPr lang="tr-TR" dirty="0"/>
          </a:p>
        </p:txBody>
      </p:sp>
      <p:pic>
        <p:nvPicPr>
          <p:cNvPr id="4" name="Picture 3" descr="D:\DOKTORA\YENİ GÜZ\Yabancılara Türkçe Öğretiminin Sorunları\Şimdiki Zaman Öğretimi\resimler\sohb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76672"/>
            <a:ext cx="3175513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072952" y="4099864"/>
            <a:ext cx="7467600" cy="4873752"/>
          </a:xfrm>
        </p:spPr>
        <p:txBody>
          <a:bodyPr/>
          <a:lstStyle/>
          <a:p>
            <a:r>
              <a:rPr lang="tr-TR" dirty="0" smtClean="0"/>
              <a:t>Ben yemek pişir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iyor</a:t>
            </a:r>
            <a:r>
              <a:rPr lang="tr-TR" dirty="0" smtClean="0"/>
              <a:t>um.</a:t>
            </a:r>
            <a:endParaRPr lang="tr-TR" dirty="0"/>
          </a:p>
        </p:txBody>
      </p:sp>
      <p:pic>
        <p:nvPicPr>
          <p:cNvPr id="20484" name="Picture 4" descr="https://encrypted-tbn3.google.com/images?q=tbn:ANd9GcTrTNqaNyp81aXwr6bnM1qvQmteKE_PfbD_VCs69aMRU4RZvi4q4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96752"/>
            <a:ext cx="3312368" cy="2405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2232</TotalTime>
  <Words>281</Words>
  <Application>Microsoft Office PowerPoint</Application>
  <PresentationFormat>Ekran Gösterisi (4:3)</PresentationFormat>
  <Paragraphs>77</Paragraphs>
  <Slides>33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33</vt:i4>
      </vt:variant>
    </vt:vector>
  </HeadingPairs>
  <TitlesOfParts>
    <vt:vector size="37" baseType="lpstr">
      <vt:lpstr>Century Schoolbook</vt:lpstr>
      <vt:lpstr>Wingdings</vt:lpstr>
      <vt:lpstr>Wingdings 2</vt:lpstr>
      <vt:lpstr>Cumba</vt:lpstr>
      <vt:lpstr>ŞİMDİKİ ZAMAN</vt:lpstr>
      <vt:lpstr>PowerPoint Sunusu</vt:lpstr>
      <vt:lpstr>PowerPoint Sunusu</vt:lpstr>
      <vt:lpstr>PowerPoint Sunusu</vt:lpstr>
      <vt:lpstr>NE YAPIYORSUN?</vt:lpstr>
      <vt:lpstr>PowerPoint Sunusu</vt:lpstr>
      <vt:lpstr>PowerPoint Sunusu</vt:lpstr>
      <vt:lpstr>PowerPoint Sunusu</vt:lpstr>
      <vt:lpstr>PowerPoint Sunusu</vt:lpstr>
      <vt:lpstr>NEREDE YAŞIYORSUN?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OLUMSUZ  (-)</vt:lpstr>
      <vt:lpstr>PowerPoint Sunusu</vt:lpstr>
      <vt:lpstr>PowerPoint Sunusu</vt:lpstr>
      <vt:lpstr>(+ ?)</vt:lpstr>
      <vt:lpstr>(- ?)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ŞİMDİKİ ZAMAN</dc:title>
  <dc:creator>Cem</dc:creator>
  <cp:lastModifiedBy>Halil İbrahim Elsıkma</cp:lastModifiedBy>
  <cp:revision>96</cp:revision>
  <dcterms:created xsi:type="dcterms:W3CDTF">2012-08-10T07:02:28Z</dcterms:created>
  <dcterms:modified xsi:type="dcterms:W3CDTF">2015-02-26T06:48:44Z</dcterms:modified>
</cp:coreProperties>
</file>