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3" r:id="rId2"/>
    <p:sldId id="257" r:id="rId3"/>
    <p:sldId id="256" r:id="rId4"/>
    <p:sldId id="267" r:id="rId5"/>
    <p:sldId id="258" r:id="rId6"/>
    <p:sldId id="260" r:id="rId7"/>
    <p:sldId id="268" r:id="rId8"/>
    <p:sldId id="262" r:id="rId9"/>
    <p:sldId id="269" r:id="rId10"/>
    <p:sldId id="264" r:id="rId11"/>
    <p:sldId id="270" r:id="rId12"/>
    <p:sldId id="265" r:id="rId13"/>
    <p:sldId id="271" r:id="rId14"/>
    <p:sldId id="272" r:id="rId15"/>
    <p:sldId id="273" r:id="rId16"/>
    <p:sldId id="276" r:id="rId17"/>
    <p:sldId id="277" r:id="rId18"/>
    <p:sldId id="274" r:id="rId19"/>
    <p:sldId id="275" r:id="rId20"/>
    <p:sldId id="278" r:id="rId21"/>
    <p:sldId id="279" r:id="rId22"/>
    <p:sldId id="282" r:id="rId23"/>
    <p:sldId id="280" r:id="rId24"/>
    <p:sldId id="281" r:id="rId25"/>
    <p:sldId id="285" r:id="rId26"/>
    <p:sldId id="284" r:id="rId2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77" d="100"/>
          <a:sy n="77" d="100"/>
        </p:scale>
        <p:origin x="-2604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2CADE-64C7-44B7-900E-4608248639F3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102E7-983F-4842-9A18-B50446447BCB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102E7-983F-4842-9A18-B50446447BCB}" type="slidenum">
              <a:rPr lang="tr-TR" smtClean="0"/>
              <a:pPr/>
              <a:t>3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D2A6D-B4CF-4527-8EF1-93FE01D99754}" type="slidenum">
              <a:rPr lang="tr-TR" smtClean="0"/>
              <a:pPr/>
              <a:t>4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1D44-9BCA-4013-8FE5-C1568F62BB85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2D4ED-C278-40D3-B048-4E1203C3D7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1D44-9BCA-4013-8FE5-C1568F62BB85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2D4ED-C278-40D3-B048-4E1203C3D7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1D44-9BCA-4013-8FE5-C1568F62BB85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2D4ED-C278-40D3-B048-4E1203C3D7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1D44-9BCA-4013-8FE5-C1568F62BB85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2D4ED-C278-40D3-B048-4E1203C3D7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1D44-9BCA-4013-8FE5-C1568F62BB85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2D4ED-C278-40D3-B048-4E1203C3D7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1D44-9BCA-4013-8FE5-C1568F62BB85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2D4ED-C278-40D3-B048-4E1203C3D7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1D44-9BCA-4013-8FE5-C1568F62BB85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2D4ED-C278-40D3-B048-4E1203C3D7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1D44-9BCA-4013-8FE5-C1568F62BB85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2D4ED-C278-40D3-B048-4E1203C3D7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1D44-9BCA-4013-8FE5-C1568F62BB85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2D4ED-C278-40D3-B048-4E1203C3D7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1D44-9BCA-4013-8FE5-C1568F62BB85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2D4ED-C278-40D3-B048-4E1203C3D7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1D44-9BCA-4013-8FE5-C1568F62BB85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2D4ED-C278-40D3-B048-4E1203C3D7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11D44-9BCA-4013-8FE5-C1568F62BB85}" type="datetimeFigureOut">
              <a:rPr lang="tr-TR" smtClean="0"/>
              <a:pPr/>
              <a:t>21.05.2015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D4ED-C278-40D3-B048-4E1203C3D724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C:\Users\tugsany\Desktop\SON Şİ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6 Metin kutusu"/>
          <p:cNvSpPr txBox="1"/>
          <p:nvPr/>
        </p:nvSpPr>
        <p:spPr>
          <a:xfrm>
            <a:off x="179512" y="332656"/>
            <a:ext cx="3392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ŞİLE DENİZ FENERİ – İSTANBUL </a:t>
            </a:r>
            <a:endParaRPr lang="tr-TR" sz="2000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tr-TR" dirty="0" smtClean="0"/>
              <a:t>Hangisi daha yeni ?</a:t>
            </a:r>
            <a:endParaRPr lang="tr-TR" dirty="0"/>
          </a:p>
        </p:txBody>
      </p:sp>
      <p:pic>
        <p:nvPicPr>
          <p:cNvPr id="5" name="4 İçerik Yer Tutucusu" descr="C:\Users\tugsany\Desktop\iltşm foto\eski-telefon-eski-iletişim-aracı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3024336" cy="29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İçerik Yer Tutucusu" descr="C:\Users\tugsany\Desktop\iltşm foto\İçerik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284984"/>
            <a:ext cx="302433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sz="3600" dirty="0" smtClean="0"/>
              <a:t>Cep telefonu  çevirmeli  telefon</a:t>
            </a:r>
            <a:r>
              <a:rPr lang="tr-TR" sz="3600" dirty="0" smtClean="0">
                <a:solidFill>
                  <a:srgbClr val="C00000"/>
                </a:solidFill>
              </a:rPr>
              <a:t>dan daha </a:t>
            </a:r>
            <a:r>
              <a:rPr lang="tr-TR" sz="3600" dirty="0" smtClean="0"/>
              <a:t>yeni </a:t>
            </a:r>
            <a:endParaRPr lang="tr-TR" sz="3600" dirty="0"/>
          </a:p>
        </p:txBody>
      </p:sp>
      <p:pic>
        <p:nvPicPr>
          <p:cNvPr id="5" name="4 İçerik Yer Tutucusu" descr="C:\Users\tugsany\Desktop\iltşm foto\eski-telefon-eski-iletişim-aracı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564904"/>
            <a:ext cx="1008112" cy="64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İçerik Yer Tutucusu" descr="C:\Users\tugsany\Desktop\iltşm foto\İçerik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564904"/>
            <a:ext cx="10081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Hangisi daha ağır </a:t>
            </a:r>
            <a:r>
              <a:rPr lang="tr-TR" dirty="0" smtClean="0">
                <a:solidFill>
                  <a:schemeClr val="bg2"/>
                </a:solidFill>
              </a:rPr>
              <a:t>?</a:t>
            </a:r>
            <a:endParaRPr lang="tr-TR" dirty="0">
              <a:solidFill>
                <a:schemeClr val="bg2"/>
              </a:solidFill>
            </a:endParaRPr>
          </a:p>
        </p:txBody>
      </p:sp>
      <p:pic>
        <p:nvPicPr>
          <p:cNvPr id="5" name="4 İçerik Yer Tutucusu" descr="C:\Users\tugsany\Desktop\iltşm foto\blg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352839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C:\Users\tugsany\Desktop\laptop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39256"/>
            <a:ext cx="3456384" cy="2588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9552" y="1916832"/>
            <a:ext cx="8229600" cy="1143000"/>
          </a:xfrm>
        </p:spPr>
        <p:txBody>
          <a:bodyPr>
            <a:normAutofit/>
          </a:bodyPr>
          <a:lstStyle/>
          <a:p>
            <a:r>
              <a:rPr lang="tr-TR" sz="2800" dirty="0" smtClean="0"/>
              <a:t>Masaüstü bilgisayar dizüstü bilgisayar</a:t>
            </a:r>
            <a:r>
              <a:rPr lang="tr-TR" sz="2800" dirty="0" smtClean="0">
                <a:solidFill>
                  <a:srgbClr val="C00000"/>
                </a:solidFill>
              </a:rPr>
              <a:t>dan daha </a:t>
            </a:r>
            <a:r>
              <a:rPr lang="tr-TR" sz="2800" dirty="0" smtClean="0"/>
              <a:t>ağır </a:t>
            </a:r>
            <a:endParaRPr lang="tr-TR" sz="2800" dirty="0"/>
          </a:p>
        </p:txBody>
      </p:sp>
      <p:pic>
        <p:nvPicPr>
          <p:cNvPr id="5" name="4 İçerik Yer Tutucusu" descr="C:\Users\tugsany\Desktop\iltşm foto\blg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780928"/>
            <a:ext cx="108012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tugsany\Desktop\laptop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780928"/>
            <a:ext cx="1080120" cy="561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1043608" y="548680"/>
            <a:ext cx="70578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200" b="1" dirty="0" smtClean="0">
                <a:latin typeface="Arial" charset="0"/>
              </a:rPr>
              <a:t>          ÜSTÜNLÜK         “   </a:t>
            </a:r>
            <a:r>
              <a:rPr lang="tr-TR" sz="3200" b="1" dirty="0" smtClean="0">
                <a:solidFill>
                  <a:srgbClr val="C90719"/>
                </a:solidFill>
                <a:latin typeface="Arial" charset="0"/>
              </a:rPr>
              <a:t>En</a:t>
            </a:r>
            <a:r>
              <a:rPr lang="tr-TR" sz="3200" b="1" dirty="0" smtClean="0">
                <a:latin typeface="Arial" charset="0"/>
              </a:rPr>
              <a:t> ”</a:t>
            </a:r>
            <a:endParaRPr lang="tr-TR" sz="3200" dirty="0"/>
          </a:p>
        </p:txBody>
      </p:sp>
      <p:pic>
        <p:nvPicPr>
          <p:cNvPr id="3" name="Picture 2" descr="C:\Users\tugsany\Desktop\daltonlar-el-hareketi_www.cizgifilm.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185592"/>
            <a:ext cx="7668344" cy="3672408"/>
          </a:xfrm>
          <a:prstGeom prst="rect">
            <a:avLst/>
          </a:prstGeom>
          <a:noFill/>
        </p:spPr>
      </p:pic>
      <p:sp>
        <p:nvSpPr>
          <p:cNvPr id="4" name="3 Metin kutusu"/>
          <p:cNvSpPr txBox="1"/>
          <p:nvPr/>
        </p:nvSpPr>
        <p:spPr>
          <a:xfrm>
            <a:off x="3491880" y="1772816"/>
            <a:ext cx="1871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-</a:t>
            </a:r>
            <a:r>
              <a:rPr lang="tr-TR" sz="2000" dirty="0" err="1" smtClean="0"/>
              <a:t>ın</a:t>
            </a:r>
            <a:r>
              <a:rPr lang="tr-TR" sz="2000" dirty="0" smtClean="0"/>
              <a:t>  +   </a:t>
            </a:r>
            <a:r>
              <a:rPr lang="tr-TR" sz="2000" b="1" dirty="0" smtClean="0">
                <a:solidFill>
                  <a:srgbClr val="C00000"/>
                </a:solidFill>
              </a:rPr>
              <a:t>en</a:t>
            </a:r>
            <a:r>
              <a:rPr lang="tr-TR" sz="2000" dirty="0" smtClean="0"/>
              <a:t> +  sıfat</a:t>
            </a:r>
          </a:p>
          <a:p>
            <a:r>
              <a:rPr lang="tr-TR" sz="2000" dirty="0" smtClean="0"/>
              <a:t>-</a:t>
            </a:r>
            <a:r>
              <a:rPr lang="tr-TR" sz="2000" dirty="0" err="1" smtClean="0"/>
              <a:t>nın</a:t>
            </a:r>
            <a:r>
              <a:rPr lang="tr-TR" sz="2000" dirty="0" smtClean="0"/>
              <a:t>  +</a:t>
            </a:r>
            <a:r>
              <a:rPr lang="tr-TR" sz="2000" dirty="0" smtClean="0">
                <a:solidFill>
                  <a:srgbClr val="C00000"/>
                </a:solidFill>
              </a:rPr>
              <a:t> </a:t>
            </a:r>
            <a:r>
              <a:rPr lang="tr-TR" sz="2000" b="1" dirty="0" smtClean="0">
                <a:solidFill>
                  <a:srgbClr val="C00000"/>
                </a:solidFill>
              </a:rPr>
              <a:t>en</a:t>
            </a:r>
            <a:r>
              <a:rPr lang="tr-TR" sz="2000" dirty="0" smtClean="0">
                <a:solidFill>
                  <a:srgbClr val="C00000"/>
                </a:solidFill>
              </a:rPr>
              <a:t> </a:t>
            </a:r>
            <a:r>
              <a:rPr lang="tr-TR" sz="2000" dirty="0" smtClean="0"/>
              <a:t>+ sıfat</a:t>
            </a:r>
            <a:endParaRPr lang="tr-T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ugsany\Desktop\daltonlar-el-hareketi_www.cizgifilm.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5 Metin kutusu"/>
          <p:cNvSpPr txBox="1"/>
          <p:nvPr/>
        </p:nvSpPr>
        <p:spPr>
          <a:xfrm>
            <a:off x="1259632" y="5877272"/>
            <a:ext cx="1624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     </a:t>
            </a:r>
            <a:r>
              <a:rPr lang="tr-TR" sz="2400" b="1" dirty="0" smtClean="0">
                <a:solidFill>
                  <a:srgbClr val="FF0000"/>
                </a:solidFill>
              </a:rPr>
              <a:t>En </a:t>
            </a:r>
            <a:r>
              <a:rPr lang="tr-TR" sz="2400" b="1" dirty="0" smtClean="0"/>
              <a:t>kısa</a:t>
            </a:r>
            <a:r>
              <a:rPr lang="tr-TR" sz="2400" b="1" dirty="0" smtClean="0">
                <a:solidFill>
                  <a:srgbClr val="FF0000"/>
                </a:solidFill>
              </a:rPr>
              <a:t> </a:t>
            </a:r>
            <a:endParaRPr lang="tr-TR" sz="2400" b="1" dirty="0">
              <a:solidFill>
                <a:srgbClr val="FF0000"/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6588224" y="580526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   En </a:t>
            </a:r>
            <a:r>
              <a:rPr lang="tr-TR" sz="2400" b="1" dirty="0" smtClean="0"/>
              <a:t>uzun</a:t>
            </a:r>
            <a:r>
              <a:rPr lang="tr-TR" sz="2400" b="1" dirty="0" smtClean="0">
                <a:solidFill>
                  <a:srgbClr val="FF0000"/>
                </a:solidFill>
              </a:rPr>
              <a:t> </a:t>
            </a:r>
            <a:endParaRPr lang="tr-TR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2267744" y="1268760"/>
            <a:ext cx="60912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/>
              <a:t> Hangisinin boyu  </a:t>
            </a:r>
            <a:r>
              <a:rPr lang="tr-TR" sz="4000" b="1" dirty="0" smtClean="0">
                <a:solidFill>
                  <a:srgbClr val="FF0000"/>
                </a:solidFill>
              </a:rPr>
              <a:t>en</a:t>
            </a:r>
            <a:r>
              <a:rPr lang="tr-TR" sz="4000" dirty="0" smtClean="0"/>
              <a:t>  uzun  ?</a:t>
            </a:r>
            <a:endParaRPr lang="tr-TR" sz="4000" dirty="0"/>
          </a:p>
        </p:txBody>
      </p:sp>
      <p:pic>
        <p:nvPicPr>
          <p:cNvPr id="3075" name="Picture 3" descr="C:\Users\tugsany\Desktop\avar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20888"/>
            <a:ext cx="5688632" cy="3597341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3635896" y="5949280"/>
            <a:ext cx="1103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 </a:t>
            </a:r>
            <a:r>
              <a:rPr lang="tr-TR" sz="2400" b="1" dirty="0" err="1" smtClean="0"/>
              <a:t>Avarel</a:t>
            </a:r>
            <a:r>
              <a:rPr lang="tr-TR" sz="2000" dirty="0" smtClean="0"/>
              <a:t> </a:t>
            </a:r>
            <a:endParaRPr lang="tr-TR" sz="2000" dirty="0"/>
          </a:p>
        </p:txBody>
      </p:sp>
      <p:sp>
        <p:nvSpPr>
          <p:cNvPr id="6" name="5 Metin kutusu"/>
          <p:cNvSpPr txBox="1"/>
          <p:nvPr/>
        </p:nvSpPr>
        <p:spPr>
          <a:xfrm>
            <a:off x="2411760" y="5949280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err="1" smtClean="0"/>
              <a:t>joe</a:t>
            </a:r>
            <a:endParaRPr lang="tr-TR" sz="2400" b="1" dirty="0"/>
          </a:p>
        </p:txBody>
      </p:sp>
      <p:sp>
        <p:nvSpPr>
          <p:cNvPr id="7" name="6 Metin kutusu"/>
          <p:cNvSpPr txBox="1"/>
          <p:nvPr/>
        </p:nvSpPr>
        <p:spPr>
          <a:xfrm>
            <a:off x="5508104" y="5949280"/>
            <a:ext cx="69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err="1" smtClean="0"/>
              <a:t>jack</a:t>
            </a:r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827584" y="1772816"/>
            <a:ext cx="735733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err="1" smtClean="0"/>
              <a:t>Avarel’in</a:t>
            </a:r>
            <a:r>
              <a:rPr lang="tr-TR" sz="4000" dirty="0" smtClean="0"/>
              <a:t> boyu  </a:t>
            </a:r>
            <a:r>
              <a:rPr lang="tr-TR" sz="4000" b="1" dirty="0" smtClean="0">
                <a:solidFill>
                  <a:srgbClr val="FF0000"/>
                </a:solidFill>
              </a:rPr>
              <a:t>en</a:t>
            </a:r>
            <a:r>
              <a:rPr lang="tr-TR" sz="4000" dirty="0" smtClean="0"/>
              <a:t>  uzun </a:t>
            </a:r>
          </a:p>
          <a:p>
            <a:endParaRPr lang="tr-TR" sz="4000" dirty="0" smtClean="0"/>
          </a:p>
          <a:p>
            <a:r>
              <a:rPr lang="tr-TR" sz="4000" dirty="0" err="1" smtClean="0"/>
              <a:t>Avarel</a:t>
            </a:r>
            <a:r>
              <a:rPr lang="tr-TR" sz="4000" dirty="0" smtClean="0"/>
              <a:t>  </a:t>
            </a:r>
            <a:r>
              <a:rPr lang="tr-TR" sz="4000" dirty="0" err="1" smtClean="0"/>
              <a:t>jack</a:t>
            </a:r>
            <a:r>
              <a:rPr lang="tr-TR" sz="4000" dirty="0" smtClean="0"/>
              <a:t> ve </a:t>
            </a:r>
            <a:r>
              <a:rPr lang="tr-TR" sz="4000" dirty="0" err="1" smtClean="0"/>
              <a:t>joe</a:t>
            </a:r>
            <a:r>
              <a:rPr lang="tr-TR" sz="4000" dirty="0" smtClean="0"/>
              <a:t> ‘</a:t>
            </a:r>
            <a:r>
              <a:rPr lang="tr-TR" sz="4000" b="1" dirty="0" smtClean="0">
                <a:solidFill>
                  <a:srgbClr val="FF0000"/>
                </a:solidFill>
              </a:rPr>
              <a:t>dan daha </a:t>
            </a:r>
            <a:r>
              <a:rPr lang="tr-TR" sz="4000" dirty="0" smtClean="0"/>
              <a:t>uzun </a:t>
            </a:r>
            <a:endParaRPr lang="tr-T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kutusu"/>
          <p:cNvSpPr txBox="1"/>
          <p:nvPr/>
        </p:nvSpPr>
        <p:spPr>
          <a:xfrm>
            <a:off x="899592" y="836712"/>
            <a:ext cx="76406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/>
              <a:t>   Hangisi </a:t>
            </a:r>
            <a:r>
              <a:rPr lang="tr-TR" sz="4800" b="1" dirty="0" smtClean="0">
                <a:solidFill>
                  <a:srgbClr val="FF0000"/>
                </a:solidFill>
              </a:rPr>
              <a:t>en</a:t>
            </a:r>
            <a:r>
              <a:rPr lang="tr-TR" sz="4000" dirty="0" smtClean="0"/>
              <a:t> eski iletişim türüdür ?  </a:t>
            </a:r>
            <a:endParaRPr lang="tr-TR" sz="4000" dirty="0"/>
          </a:p>
        </p:txBody>
      </p:sp>
      <p:pic>
        <p:nvPicPr>
          <p:cNvPr id="6" name="5 Resim" descr="C:\Users\tugsany\Desktop\iltşm foto\imag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708920"/>
            <a:ext cx="288032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tugsany\Desktop\tt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72816"/>
            <a:ext cx="2260252" cy="1872208"/>
          </a:xfrm>
          <a:prstGeom prst="rect">
            <a:avLst/>
          </a:prstGeom>
          <a:noFill/>
        </p:spPr>
      </p:pic>
      <p:pic>
        <p:nvPicPr>
          <p:cNvPr id="1027" name="Picture 3" descr="C:\Users\tugsany\Desktop\fa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149080"/>
            <a:ext cx="2880320" cy="202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79512" y="2060848"/>
            <a:ext cx="85404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 smtClean="0"/>
              <a:t>Dumanla iletişim  </a:t>
            </a:r>
            <a:r>
              <a:rPr lang="tr-TR" sz="3200" b="1" dirty="0" smtClean="0">
                <a:solidFill>
                  <a:srgbClr val="FF0000"/>
                </a:solidFill>
              </a:rPr>
              <a:t>en</a:t>
            </a:r>
            <a:r>
              <a:rPr lang="tr-TR" sz="3200" b="1" dirty="0" smtClean="0"/>
              <a:t>  eski iletişim türüdür.</a:t>
            </a:r>
          </a:p>
          <a:p>
            <a:endParaRPr lang="tr-TR" sz="3200" b="1" dirty="0" smtClean="0"/>
          </a:p>
          <a:p>
            <a:r>
              <a:rPr lang="tr-TR" sz="3200" b="1" dirty="0" smtClean="0"/>
              <a:t>Dumanla iletişim  telefonla iletişim</a:t>
            </a:r>
            <a:r>
              <a:rPr lang="tr-TR" sz="3200" b="1" dirty="0" smtClean="0">
                <a:solidFill>
                  <a:srgbClr val="FF0000"/>
                </a:solidFill>
              </a:rPr>
              <a:t>den daha </a:t>
            </a:r>
            <a:r>
              <a:rPr lang="tr-TR" sz="3200" b="1" dirty="0" smtClean="0"/>
              <a:t>eski </a:t>
            </a:r>
            <a:endParaRPr lang="tr-T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C:\Users\tugsany\Desktop\iltşm foto\iletisim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8373616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tugsany\Desktop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77072"/>
            <a:ext cx="1800200" cy="1800200"/>
          </a:xfrm>
          <a:prstGeom prst="rect">
            <a:avLst/>
          </a:prstGeom>
          <a:noFill/>
        </p:spPr>
      </p:pic>
      <p:pic>
        <p:nvPicPr>
          <p:cNvPr id="1031" name="Picture 7" descr="C:\Users\tugsany\Desktop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077072"/>
            <a:ext cx="1656184" cy="1800200"/>
          </a:xfrm>
          <a:prstGeom prst="rect">
            <a:avLst/>
          </a:prstGeom>
          <a:noFill/>
        </p:spPr>
      </p:pic>
      <p:pic>
        <p:nvPicPr>
          <p:cNvPr id="1032" name="Picture 8" descr="C:\Users\tugsany\Desktop\iletisi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077072"/>
            <a:ext cx="1440160" cy="1802740"/>
          </a:xfrm>
          <a:prstGeom prst="rect">
            <a:avLst/>
          </a:prstGeom>
          <a:noFill/>
        </p:spPr>
      </p:pic>
      <p:pic>
        <p:nvPicPr>
          <p:cNvPr id="1034" name="Picture 10" descr="C:\Users\tugsany\Desktop\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4077072"/>
            <a:ext cx="1659064" cy="1800200"/>
          </a:xfrm>
          <a:prstGeom prst="rect">
            <a:avLst/>
          </a:prstGeom>
          <a:noFill/>
        </p:spPr>
      </p:pic>
      <p:pic>
        <p:nvPicPr>
          <p:cNvPr id="1035" name="Picture 11" descr="C:\Users\tugsany\Desktop\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5" y="4077072"/>
            <a:ext cx="1728192" cy="1800200"/>
          </a:xfrm>
          <a:prstGeom prst="rect">
            <a:avLst/>
          </a:prstGeom>
          <a:noFill/>
        </p:spPr>
      </p:pic>
      <p:sp>
        <p:nvSpPr>
          <p:cNvPr id="15" name="14 Dikdörtgen"/>
          <p:cNvSpPr/>
          <p:nvPr/>
        </p:nvSpPr>
        <p:spPr>
          <a:xfrm>
            <a:off x="899592" y="548680"/>
            <a:ext cx="2489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7.ÜNİTE</a:t>
            </a:r>
            <a:endParaRPr lang="tr-TR" sz="5400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ugsany\Desktop\gecmisten-gunumuze-cep-telefon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3999" cy="4032448"/>
          </a:xfrm>
          <a:prstGeom prst="rect">
            <a:avLst/>
          </a:prstGeom>
          <a:noFill/>
        </p:spPr>
      </p:pic>
      <p:sp>
        <p:nvSpPr>
          <p:cNvPr id="3" name="2 Metin kutusu"/>
          <p:cNvSpPr txBox="1"/>
          <p:nvPr/>
        </p:nvSpPr>
        <p:spPr>
          <a:xfrm>
            <a:off x="971600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1</a:t>
            </a:r>
            <a:endParaRPr lang="tr-TR" b="1" dirty="0"/>
          </a:p>
        </p:txBody>
      </p:sp>
      <p:sp>
        <p:nvSpPr>
          <p:cNvPr id="5" name="4 Metin kutusu"/>
          <p:cNvSpPr txBox="1"/>
          <p:nvPr/>
        </p:nvSpPr>
        <p:spPr>
          <a:xfrm>
            <a:off x="2483768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2</a:t>
            </a:r>
            <a:endParaRPr lang="tr-TR" b="1" dirty="0"/>
          </a:p>
        </p:txBody>
      </p:sp>
      <p:sp>
        <p:nvSpPr>
          <p:cNvPr id="6" name="5 Metin kutusu"/>
          <p:cNvSpPr txBox="1"/>
          <p:nvPr/>
        </p:nvSpPr>
        <p:spPr>
          <a:xfrm>
            <a:off x="3635896" y="49411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/>
              <a:t>3</a:t>
            </a:r>
            <a:endParaRPr lang="tr-TR" b="1" dirty="0"/>
          </a:p>
        </p:txBody>
      </p:sp>
      <p:sp>
        <p:nvSpPr>
          <p:cNvPr id="7" name="6 Metin kutusu"/>
          <p:cNvSpPr txBox="1"/>
          <p:nvPr/>
        </p:nvSpPr>
        <p:spPr>
          <a:xfrm>
            <a:off x="4644008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4</a:t>
            </a:r>
            <a:endParaRPr lang="tr-TR" b="1" dirty="0"/>
          </a:p>
        </p:txBody>
      </p:sp>
      <p:sp>
        <p:nvSpPr>
          <p:cNvPr id="8" name="7 Metin kutusu"/>
          <p:cNvSpPr txBox="1"/>
          <p:nvPr/>
        </p:nvSpPr>
        <p:spPr>
          <a:xfrm>
            <a:off x="5436096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5</a:t>
            </a:r>
            <a:endParaRPr lang="tr-TR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6300192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6</a:t>
            </a:r>
            <a:endParaRPr lang="tr-TR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7020272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7</a:t>
            </a:r>
            <a:endParaRPr lang="tr-TR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7740352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8</a:t>
            </a:r>
            <a:endParaRPr lang="tr-TR" b="1" dirty="0"/>
          </a:p>
        </p:txBody>
      </p:sp>
      <p:sp>
        <p:nvSpPr>
          <p:cNvPr id="12" name="11 Metin kutusu"/>
          <p:cNvSpPr txBox="1"/>
          <p:nvPr/>
        </p:nvSpPr>
        <p:spPr>
          <a:xfrm>
            <a:off x="8388424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9</a:t>
            </a:r>
            <a:endParaRPr lang="tr-TR" b="1" dirty="0"/>
          </a:p>
        </p:txBody>
      </p:sp>
      <p:sp>
        <p:nvSpPr>
          <p:cNvPr id="13" name="12 Metin kutusu"/>
          <p:cNvSpPr txBox="1"/>
          <p:nvPr/>
        </p:nvSpPr>
        <p:spPr>
          <a:xfrm>
            <a:off x="1547664" y="404664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/>
              <a:t>        Hangisi  </a:t>
            </a:r>
            <a:r>
              <a:rPr lang="tr-TR" sz="4000" b="1" dirty="0" smtClean="0">
                <a:solidFill>
                  <a:srgbClr val="FF0000"/>
                </a:solidFill>
              </a:rPr>
              <a:t>en</a:t>
            </a:r>
            <a:r>
              <a:rPr lang="tr-TR" sz="4000" dirty="0" smtClean="0"/>
              <a:t>  yeni  ?</a:t>
            </a:r>
            <a:endParaRPr lang="tr-T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0" y="2276872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/>
              <a:t>   Dokuz  numaralı telefon  </a:t>
            </a:r>
            <a:r>
              <a:rPr lang="tr-TR" sz="2800" b="1" dirty="0" smtClean="0">
                <a:solidFill>
                  <a:srgbClr val="FF0000"/>
                </a:solidFill>
              </a:rPr>
              <a:t>en</a:t>
            </a:r>
            <a:r>
              <a:rPr lang="tr-TR" sz="2800" dirty="0" smtClean="0"/>
              <a:t> yeni </a:t>
            </a:r>
          </a:p>
          <a:p>
            <a:endParaRPr lang="tr-TR" sz="2800" dirty="0" smtClean="0"/>
          </a:p>
          <a:p>
            <a:r>
              <a:rPr lang="tr-TR" sz="2800" dirty="0" smtClean="0"/>
              <a:t>   Dokuz  numaralı telefon  bir numaralı telefon</a:t>
            </a:r>
            <a:r>
              <a:rPr lang="tr-TR" sz="2800" b="1" dirty="0" smtClean="0">
                <a:solidFill>
                  <a:srgbClr val="FF0000"/>
                </a:solidFill>
              </a:rPr>
              <a:t>dan daha  </a:t>
            </a:r>
            <a:r>
              <a:rPr lang="tr-TR" sz="2800" dirty="0" smtClean="0"/>
              <a:t>yeni </a:t>
            </a:r>
            <a:endParaRPr lang="tr-T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 rot="20961789">
            <a:off x="5237844" y="2983251"/>
            <a:ext cx="222945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Mektup</a:t>
            </a:r>
            <a:endParaRPr lang="tr-TR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 rot="758385">
            <a:off x="5815904" y="3390556"/>
            <a:ext cx="30928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tr-TR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haroni" pitchFamily="2" charset="-79"/>
                <a:cs typeface="Aharoni" pitchFamily="2" charset="-79"/>
              </a:rPr>
              <a:t>almak</a:t>
            </a:r>
            <a:endParaRPr lang="tr-TR" sz="2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6 Dikdörtgen"/>
          <p:cNvSpPr/>
          <p:nvPr/>
        </p:nvSpPr>
        <p:spPr>
          <a:xfrm rot="20612316">
            <a:off x="2195736" y="2492896"/>
            <a:ext cx="66075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Mail</a:t>
            </a:r>
            <a:endParaRPr lang="tr-TR" sz="2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10" name="9 Dikdörtgen"/>
          <p:cNvSpPr/>
          <p:nvPr/>
        </p:nvSpPr>
        <p:spPr>
          <a:xfrm rot="700022">
            <a:off x="1864075" y="3759094"/>
            <a:ext cx="116903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çalmak</a:t>
            </a:r>
            <a:endParaRPr lang="tr-TR" sz="2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14 Oval"/>
          <p:cNvSpPr/>
          <p:nvPr/>
        </p:nvSpPr>
        <p:spPr>
          <a:xfrm>
            <a:off x="971600" y="188640"/>
            <a:ext cx="6696744" cy="122413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Kelime  Bahçesi</a:t>
            </a:r>
            <a:endParaRPr lang="tr-TR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15 Dikdörtgen"/>
          <p:cNvSpPr/>
          <p:nvPr/>
        </p:nvSpPr>
        <p:spPr>
          <a:xfrm rot="20102591">
            <a:off x="3923928" y="3356992"/>
            <a:ext cx="1272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göndermek</a:t>
            </a:r>
            <a:endParaRPr lang="tr-T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 rot="1641679">
            <a:off x="4612559" y="4238462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 smtClean="0">
                <a:ln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etmek</a:t>
            </a:r>
            <a:endParaRPr lang="tr-T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18 Dikdörtgen"/>
          <p:cNvSpPr/>
          <p:nvPr/>
        </p:nvSpPr>
        <p:spPr>
          <a:xfrm rot="19835114">
            <a:off x="5508104" y="3789040"/>
            <a:ext cx="960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yazmak </a:t>
            </a:r>
            <a:endParaRPr lang="tr-TR" dirty="0"/>
          </a:p>
        </p:txBody>
      </p:sp>
      <p:sp>
        <p:nvSpPr>
          <p:cNvPr id="20" name="19 Dikdörtgen"/>
          <p:cNvSpPr/>
          <p:nvPr/>
        </p:nvSpPr>
        <p:spPr>
          <a:xfrm>
            <a:off x="2483768" y="3068960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Telefon</a:t>
            </a:r>
            <a:endParaRPr lang="tr-TR" b="1" dirty="0">
              <a:solidFill>
                <a:schemeClr val="accent4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1" name="20 Metin kutusu"/>
          <p:cNvSpPr txBox="1"/>
          <p:nvPr/>
        </p:nvSpPr>
        <p:spPr>
          <a:xfrm rot="20124371">
            <a:off x="1167377" y="3267322"/>
            <a:ext cx="69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b="1" dirty="0" smtClean="0">
                <a:solidFill>
                  <a:schemeClr val="accent5">
                    <a:lumMod val="75000"/>
                  </a:schemeClr>
                </a:solidFill>
              </a:rPr>
              <a:t>Hızlı </a:t>
            </a:r>
            <a:endParaRPr lang="tr-TR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21 Metin kutusu"/>
          <p:cNvSpPr txBox="1"/>
          <p:nvPr/>
        </p:nvSpPr>
        <p:spPr>
          <a:xfrm>
            <a:off x="3203848" y="4149080"/>
            <a:ext cx="823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b="1" dirty="0" smtClean="0"/>
              <a:t>Yavaş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24" name="23 Oval"/>
          <p:cNvSpPr/>
          <p:nvPr/>
        </p:nvSpPr>
        <p:spPr>
          <a:xfrm>
            <a:off x="1475656" y="5013176"/>
            <a:ext cx="612068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 smtClean="0"/>
              <a:t>Cümle   kurunuz </a:t>
            </a:r>
            <a:endParaRPr lang="tr-TR" sz="2400" dirty="0"/>
          </a:p>
        </p:txBody>
      </p:sp>
      <p:sp>
        <p:nvSpPr>
          <p:cNvPr id="25" name="24 Metin kutusu"/>
          <p:cNvSpPr txBox="1"/>
          <p:nvPr/>
        </p:nvSpPr>
        <p:spPr>
          <a:xfrm rot="910389">
            <a:off x="3995936" y="2492896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chemeClr val="accent5">
                    <a:lumMod val="50000"/>
                  </a:schemeClr>
                </a:solidFill>
              </a:rPr>
              <a:t>Görüşmek</a:t>
            </a:r>
            <a:r>
              <a:rPr lang="tr-TR" dirty="0" smtClean="0"/>
              <a:t>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059832" y="1556792"/>
            <a:ext cx="518457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tr-TR" sz="2000" dirty="0" smtClean="0"/>
              <a:t>90 ‘yıllarda bilgisayar ekranları şimdikiler</a:t>
            </a:r>
            <a:r>
              <a:rPr lang="tr-TR" sz="2000" b="1" dirty="0" smtClean="0">
                <a:solidFill>
                  <a:srgbClr val="0070C0"/>
                </a:solidFill>
              </a:rPr>
              <a:t>den daha </a:t>
            </a:r>
            <a:r>
              <a:rPr lang="tr-TR" sz="2000" dirty="0" smtClean="0"/>
              <a:t>büyük ve daha kalındı. Teknolojinin ilerlemesi ve gelişmesiyle beraber bu ekranlar küçülmeye başladı </a:t>
            </a:r>
            <a:r>
              <a:rPr lang="tr-TR" sz="2000" b="1" dirty="0" smtClean="0">
                <a:solidFill>
                  <a:srgbClr val="0070C0"/>
                </a:solidFill>
              </a:rPr>
              <a:t>En</a:t>
            </a:r>
            <a:r>
              <a:rPr lang="tr-TR" sz="2000" dirty="0" smtClean="0"/>
              <a:t> donanımlı bilgisayarlar </a:t>
            </a:r>
            <a:r>
              <a:rPr lang="tr-TR" sz="2000" b="1" dirty="0" smtClean="0">
                <a:solidFill>
                  <a:srgbClr val="0070C0"/>
                </a:solidFill>
              </a:rPr>
              <a:t>en</a:t>
            </a:r>
            <a:r>
              <a:rPr lang="tr-TR" sz="2000" dirty="0" smtClean="0"/>
              <a:t> az yer kaplamaya başladı. Eskisin</a:t>
            </a:r>
            <a:r>
              <a:rPr lang="tr-TR" sz="2000" b="1" dirty="0" smtClean="0">
                <a:solidFill>
                  <a:srgbClr val="0070C0"/>
                </a:solidFill>
              </a:rPr>
              <a:t>den daha </a:t>
            </a:r>
            <a:r>
              <a:rPr lang="tr-TR" sz="2000" dirty="0" smtClean="0"/>
              <a:t>az yer kaplayan bilgisayarlar günümüzde ceplerimize sığacak kadar küçüldü. Artık bayramları , doğum günlerini , yıldönümlerini ve kutlamak bu cep bilgisayarları sayesinde eskisin</a:t>
            </a:r>
            <a:r>
              <a:rPr lang="tr-TR" sz="2000" b="1" dirty="0" smtClean="0">
                <a:solidFill>
                  <a:srgbClr val="0070C0"/>
                </a:solidFill>
              </a:rPr>
              <a:t>den daha </a:t>
            </a:r>
            <a:r>
              <a:rPr lang="tr-TR" sz="2000" dirty="0" smtClean="0"/>
              <a:t>kolay hale geldi. Fakat akıllı bilgisayar ,akıllı telefon , akıllı tahta dediğimiz bu aletler karşısında insanoğlu spordan ve sosyal hayattan uzaklaştı.</a:t>
            </a:r>
            <a:endParaRPr kumimoji="0" lang="tr-T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tugsany\Desktop\Applevision_750_Display_17”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2088232" cy="2016224"/>
          </a:xfrm>
          <a:prstGeom prst="rect">
            <a:avLst/>
          </a:prstGeom>
          <a:noFill/>
        </p:spPr>
      </p:pic>
      <p:pic>
        <p:nvPicPr>
          <p:cNvPr id="1027" name="Picture 3" descr="C:\Users\tugsany\Desktop\yeni_ipad_haber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73016"/>
            <a:ext cx="2160240" cy="2016224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3635896" y="105273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/>
              <a:t>   90 ‘</a:t>
            </a:r>
            <a:r>
              <a:rPr lang="tr-TR" b="1" dirty="0" err="1" smtClean="0"/>
              <a:t>lı</a:t>
            </a:r>
            <a:r>
              <a:rPr lang="tr-TR" b="1" dirty="0" smtClean="0"/>
              <a:t>   Yıllar </a:t>
            </a:r>
            <a:endParaRPr lang="tr-T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539552" y="692696"/>
            <a:ext cx="77048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r-TR" sz="2800" dirty="0" smtClean="0">
                <a:solidFill>
                  <a:srgbClr val="FF0000"/>
                </a:solidFill>
              </a:rPr>
              <a:t>1-</a:t>
            </a:r>
            <a:r>
              <a:rPr lang="tr-TR" sz="2800" dirty="0" smtClean="0"/>
              <a:t>Bilgisayar ekranları ne zaman küçülmeye başladı ?</a:t>
            </a:r>
          </a:p>
          <a:p>
            <a:pPr lvl="0"/>
            <a:endParaRPr lang="tr-TR" sz="2800" dirty="0" smtClean="0"/>
          </a:p>
          <a:p>
            <a:pPr lvl="0"/>
            <a:r>
              <a:rPr lang="tr-TR" sz="2800" dirty="0" smtClean="0">
                <a:solidFill>
                  <a:srgbClr val="FF0000"/>
                </a:solidFill>
              </a:rPr>
              <a:t>2-</a:t>
            </a:r>
            <a:r>
              <a:rPr lang="tr-TR" sz="2800" dirty="0" smtClean="0"/>
              <a:t>Cep </a:t>
            </a:r>
            <a:r>
              <a:rPr lang="tr-TR" sz="2800" dirty="0" smtClean="0"/>
              <a:t>bilgisayarları neleri kolay hale getirdi ?</a:t>
            </a:r>
          </a:p>
          <a:p>
            <a:pPr lvl="0"/>
            <a:endParaRPr lang="tr-TR" sz="2800" dirty="0" smtClean="0"/>
          </a:p>
          <a:p>
            <a:pPr lvl="0"/>
            <a:r>
              <a:rPr lang="tr-TR" sz="2800" dirty="0" smtClean="0">
                <a:solidFill>
                  <a:srgbClr val="FF0000"/>
                </a:solidFill>
              </a:rPr>
              <a:t>3-</a:t>
            </a:r>
            <a:r>
              <a:rPr lang="tr-TR" sz="2800" dirty="0" smtClean="0"/>
              <a:t> İnsanlar sosyal hayattan neden uzaklaştı ?</a:t>
            </a:r>
          </a:p>
          <a:p>
            <a:pPr lvl="0"/>
            <a:endParaRPr lang="tr-TR" sz="2800" dirty="0" smtClean="0"/>
          </a:p>
          <a:p>
            <a:pPr lvl="0"/>
            <a:r>
              <a:rPr lang="tr-TR" sz="2800" dirty="0" smtClean="0">
                <a:solidFill>
                  <a:srgbClr val="FF0000"/>
                </a:solidFill>
              </a:rPr>
              <a:t>4-</a:t>
            </a:r>
            <a:r>
              <a:rPr lang="tr-TR" sz="2800" dirty="0" smtClean="0"/>
              <a:t>Teknolojinin faydaları ve zararları hakkında konuşunuz . </a:t>
            </a:r>
          </a:p>
          <a:p>
            <a:pPr lvl="0"/>
            <a:endParaRPr lang="tr-TR" sz="2800" dirty="0" smtClean="0"/>
          </a:p>
          <a:p>
            <a:endParaRPr lang="tr-T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/>
        </p:nvGraphicFramePr>
        <p:xfrm>
          <a:off x="971600" y="4437112"/>
          <a:ext cx="6912768" cy="2232248"/>
        </p:xfrm>
        <a:graphic>
          <a:graphicData uri="http://schemas.openxmlformats.org/drawingml/2006/table">
            <a:tbl>
              <a:tblPr/>
              <a:tblGrid>
                <a:gridCol w="6912768"/>
              </a:tblGrid>
              <a:tr h="2232248">
                <a:tc>
                  <a:txBody>
                    <a:bodyPr/>
                    <a:lstStyle/>
                    <a:p>
                      <a:pPr marL="22860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2000" b="1" dirty="0">
                          <a:latin typeface="Times New Roman"/>
                          <a:ea typeface="Times New Roman"/>
                          <a:cs typeface="Times New Roman"/>
                        </a:rPr>
                        <a:t>1. </a:t>
                      </a:r>
                      <a:r>
                        <a:rPr lang="tr-TR" sz="2000" dirty="0">
                          <a:latin typeface="Times New Roman"/>
                          <a:ea typeface="Times New Roman"/>
                          <a:cs typeface="Times New Roman"/>
                        </a:rPr>
                        <a:t>Arkadaşımızın kulağına bir kelime söyleyelim.</a:t>
                      </a:r>
                    </a:p>
                    <a:p>
                      <a:pPr marL="22860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2000" b="1" dirty="0">
                          <a:latin typeface="Times New Roman"/>
                          <a:ea typeface="Times New Roman"/>
                          <a:cs typeface="Times New Roman"/>
                        </a:rPr>
                        <a:t>2. </a:t>
                      </a:r>
                      <a:r>
                        <a:rPr lang="tr-TR" sz="2000" dirty="0">
                          <a:latin typeface="Times New Roman"/>
                          <a:ea typeface="Times New Roman"/>
                          <a:cs typeface="Times New Roman"/>
                        </a:rPr>
                        <a:t>Arkadaşımız bu kelimeyi yanındaki arkadaşına söylesin.</a:t>
                      </a:r>
                    </a:p>
                    <a:p>
                      <a:pPr marL="22860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2000" b="1" dirty="0">
                          <a:latin typeface="Times New Roman"/>
                          <a:ea typeface="Times New Roman"/>
                          <a:cs typeface="Times New Roman"/>
                        </a:rPr>
                        <a:t>3. </a:t>
                      </a:r>
                      <a:r>
                        <a:rPr lang="tr-TR" sz="2000" dirty="0">
                          <a:latin typeface="Times New Roman"/>
                          <a:ea typeface="Times New Roman"/>
                          <a:cs typeface="Times New Roman"/>
                        </a:rPr>
                        <a:t>Bu şekilde sınıftaki son öğrenciye kadar devam edelim.</a:t>
                      </a:r>
                    </a:p>
                    <a:p>
                      <a:pPr marL="22860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2000" b="1" dirty="0">
                          <a:latin typeface="Times New Roman"/>
                          <a:ea typeface="Times New Roman"/>
                          <a:cs typeface="Times New Roman"/>
                        </a:rPr>
                        <a:t>4. </a:t>
                      </a:r>
                      <a:r>
                        <a:rPr lang="tr-TR" sz="2000" dirty="0">
                          <a:latin typeface="Times New Roman"/>
                          <a:ea typeface="Times New Roman"/>
                          <a:cs typeface="Times New Roman"/>
                        </a:rPr>
                        <a:t>İlk kelime ile son kelimeyi karşılaştıralım.</a:t>
                      </a:r>
                    </a:p>
                    <a:p>
                      <a:pPr marL="22860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2000" b="1" dirty="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r>
                        <a:rPr lang="tr-TR" sz="2000" dirty="0">
                          <a:latin typeface="Times New Roman"/>
                          <a:ea typeface="Times New Roman"/>
                          <a:cs typeface="Times New Roman"/>
                        </a:rPr>
                        <a:t> Kelime niçin değişti? Tartışalım.</a:t>
                      </a:r>
                    </a:p>
                  </a:txBody>
                  <a:tcPr marL="64527" marR="64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C:\Users\tugsany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6912768" cy="2407146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827584" y="188640"/>
            <a:ext cx="27460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OYUN BAHÇESİ</a:t>
            </a:r>
            <a:endParaRPr lang="tr-TR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899592" y="1628800"/>
            <a:ext cx="2058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KULAKTAN KULAĞA</a:t>
            </a:r>
            <a:endParaRPr lang="tr-T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415701" y="1628800"/>
            <a:ext cx="82617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tr-TR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tr-T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Dinlediğiniz için teşekkürler </a:t>
            </a:r>
            <a:endParaRPr lang="tr-T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3059832" y="3861048"/>
            <a:ext cx="29544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Tuğsan YENİGÜL</a:t>
            </a:r>
            <a:endParaRPr lang="tr-TR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Resim" descr="C:\Users\tugsany\Desktop\iltşm foto\İçerik.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129614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Resim" descr="C:\Users\tugsany\Desktop\iltşm foto\gz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32656"/>
            <a:ext cx="144016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Resim" descr="C:\Users\tugsany\Desktop\iltşm foto\eski-telefon-eski-iletişim-aracı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32656"/>
            <a:ext cx="151216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Resim" descr="C:\Users\tugsany\Desktop\iltşm foto\dvl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332656"/>
            <a:ext cx="158417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Resim" descr="C:\Users\tugsany\Desktop\iltşm foto\dialog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1844824"/>
            <a:ext cx="151216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9 Resim" descr="C:\Users\tugsany\Desktop\iltşm foto\blg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95736" y="1916832"/>
            <a:ext cx="165618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10 Resim" descr="C:\Users\tugsany\Desktop\iltşm foto\İçerik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3968" y="1916832"/>
            <a:ext cx="151216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Resim" descr="C:\Users\tugsany\Desktop\iltşm foto\yüz yüze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44208" y="1916832"/>
            <a:ext cx="144016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12 Resim" descr="C:\Users\tugsany\Desktop\iltşm foto\mktp.pn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3429000"/>
            <a:ext cx="161967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13 Resim" descr="C:\Users\tugsany\Desktop\iltşm foto\posta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95736" y="3501008"/>
            <a:ext cx="151216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14 Resim" descr="C:\Users\tugsany\Desktop\iltşm foto\images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83968" y="3429000"/>
            <a:ext cx="151216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51520" y="4818058"/>
            <a:ext cx="8253991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20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Times New Roman" pitchFamily="18" charset="0"/>
                <a:cs typeface="Aharoni" pitchFamily="2" charset="-79"/>
              </a:rPr>
              <a:t>KONUŞMA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sz="18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Yukarıdaki  görsellerin isimlerini söyleyelim .</a:t>
            </a:r>
            <a:endParaRPr kumimoji="0" lang="tr-TR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sz="1800" b="1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Bidiğiniz</a:t>
            </a:r>
            <a:r>
              <a:rPr kumimoji="0" lang="tr-TR" sz="18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 iletişim araçlarının adlarını söyleyiniz. </a:t>
            </a:r>
            <a:endParaRPr kumimoji="0" lang="tr-TR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sz="18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Yukarıdaki görselleri  karşılaştıralım</a:t>
            </a:r>
            <a:r>
              <a:rPr kumimoji="0" lang="tr-TR" sz="1800" b="1" i="0" u="none" strike="noStrike" cap="none" normalizeH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 ,</a:t>
            </a:r>
            <a:r>
              <a:rPr kumimoji="0" lang="tr-TR" sz="18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söyleyelim (-den-dan daha )</a:t>
            </a:r>
            <a:endParaRPr kumimoji="0" lang="tr-TR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9" name="Picture 3" descr="C:\Users\tugsany\Desktop\imil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00192" y="3356992"/>
            <a:ext cx="1728192" cy="1008112"/>
          </a:xfrm>
          <a:prstGeom prst="rect">
            <a:avLst/>
          </a:prstGeom>
          <a:noFill/>
        </p:spPr>
      </p:pic>
    </p:spTree>
  </p:cSld>
  <p:clrMapOvr>
    <a:masterClrMapping/>
  </p:clrMapOvr>
  <p:transition advTm="639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0"/>
            <a:ext cx="8229600" cy="1470025"/>
          </a:xfrm>
        </p:spPr>
        <p:txBody>
          <a:bodyPr/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				</a:t>
            </a:r>
            <a:r>
              <a:rPr lang="tr-TR" b="1" dirty="0" smtClean="0"/>
              <a:t>           </a:t>
            </a:r>
            <a:r>
              <a:rPr lang="tr-TR" b="1" dirty="0" smtClean="0">
                <a:solidFill>
                  <a:schemeClr val="accent2"/>
                </a:solidFill>
              </a:rPr>
              <a:t>“-</a:t>
            </a:r>
            <a:r>
              <a:rPr lang="tr-TR" b="1" dirty="0" err="1" smtClean="0">
                <a:solidFill>
                  <a:schemeClr val="accent2"/>
                </a:solidFill>
              </a:rPr>
              <a:t>DEn</a:t>
            </a:r>
            <a:r>
              <a:rPr lang="tr-TR" b="1" dirty="0" smtClean="0">
                <a:solidFill>
                  <a:schemeClr val="accent2"/>
                </a:solidFill>
              </a:rPr>
              <a:t> daha”</a:t>
            </a:r>
            <a:endParaRPr lang="tr-TR" b="1" dirty="0">
              <a:solidFill>
                <a:schemeClr val="accent2"/>
              </a:solidFill>
            </a:endParaRPr>
          </a:p>
        </p:txBody>
      </p:sp>
      <p:pic>
        <p:nvPicPr>
          <p:cNvPr id="1028" name="Picture 4" descr="C:\Users\BEYZA\Desktop\funnyT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00808"/>
            <a:ext cx="7272807" cy="38884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z="3200" dirty="0" smtClean="0"/>
              <a:t>               </a:t>
            </a:r>
            <a:endParaRPr lang="tr-TR" sz="3200" dirty="0" smtClean="0">
              <a:solidFill>
                <a:schemeClr val="tx1"/>
              </a:solidFill>
            </a:endParaRPr>
          </a:p>
        </p:txBody>
      </p:sp>
      <p:sp>
        <p:nvSpPr>
          <p:cNvPr id="13315" name="Rectangle 11"/>
          <p:cNvSpPr>
            <a:spLocks noGrp="1"/>
          </p:cNvSpPr>
          <p:nvPr>
            <p:ph type="subTitle" idx="4294967295"/>
          </p:nvPr>
        </p:nvSpPr>
        <p:spPr>
          <a:xfrm>
            <a:off x="323528" y="476672"/>
            <a:ext cx="8425185" cy="5328592"/>
          </a:xfrm>
        </p:spPr>
        <p:txBody>
          <a:bodyPr>
            <a:normAutofit/>
          </a:bodyPr>
          <a:lstStyle/>
          <a:p>
            <a:pPr marL="0" indent="0">
              <a:buFont typeface="Wingdings 2" pitchFamily="18" charset="2"/>
              <a:buNone/>
            </a:pPr>
            <a:endParaRPr lang="tr-TR" b="1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endParaRPr lang="tr-TR" b="1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tr-TR" b="1" dirty="0" smtClean="0">
                <a:latin typeface="Arial" charset="0"/>
              </a:rPr>
              <a:t>         KARŞILAŞTIRMA   “ –</a:t>
            </a:r>
            <a:r>
              <a:rPr lang="tr-TR" b="1" dirty="0" smtClean="0">
                <a:solidFill>
                  <a:srgbClr val="C90719"/>
                </a:solidFill>
                <a:latin typeface="Arial" charset="0"/>
              </a:rPr>
              <a:t>Den daha</a:t>
            </a:r>
            <a:r>
              <a:rPr lang="tr-TR" b="1" dirty="0" smtClean="0">
                <a:latin typeface="Arial" charset="0"/>
              </a:rPr>
              <a:t> ”</a:t>
            </a:r>
            <a:endParaRPr lang="tr-TR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endParaRPr lang="tr-TR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endParaRPr lang="tr-TR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endParaRPr lang="tr-TR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tr-TR" sz="3200" dirty="0" smtClean="0">
                <a:latin typeface="Arial" charset="0"/>
              </a:rPr>
              <a:t>       </a:t>
            </a:r>
            <a:endParaRPr lang="tr-TR" sz="3200" b="1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endParaRPr lang="tr-TR" sz="3200" b="1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tr-TR" b="1" dirty="0" smtClean="0">
                <a:latin typeface="Arial" charset="0"/>
              </a:rPr>
              <a:t>             </a:t>
            </a:r>
            <a:endParaRPr lang="tr-TR" sz="3200" b="1" dirty="0" smtClean="0">
              <a:latin typeface="Arial" charset="0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1403648" y="4365104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tr-TR" sz="2000" b="1" dirty="0" smtClean="0">
                <a:latin typeface="Arial" charset="0"/>
              </a:rPr>
              <a:t>a, ı, o, u </a:t>
            </a:r>
            <a:r>
              <a:rPr lang="tr-TR" sz="2000" b="1" dirty="0" smtClean="0">
                <a:latin typeface="Arial" charset="0"/>
                <a:cs typeface="Arial" charset="0"/>
              </a:rPr>
              <a:t>   </a:t>
            </a:r>
            <a:r>
              <a:rPr lang="tr-TR" sz="2000" b="1" dirty="0" smtClean="0">
                <a:latin typeface="Arial" charset="0"/>
              </a:rPr>
              <a:t>   </a:t>
            </a:r>
            <a:r>
              <a:rPr lang="tr-TR" sz="2000" b="1" dirty="0" smtClean="0">
                <a:latin typeface="Arial" charset="0"/>
                <a:cs typeface="Arial" charset="0"/>
              </a:rPr>
              <a:t>→</a:t>
            </a:r>
            <a:r>
              <a:rPr lang="tr-TR" sz="2000" b="1" dirty="0" smtClean="0">
                <a:latin typeface="Arial" charset="0"/>
              </a:rPr>
              <a:t>              - </a:t>
            </a:r>
            <a:r>
              <a:rPr lang="tr-TR" sz="2000" b="1" dirty="0" smtClean="0">
                <a:solidFill>
                  <a:srgbClr val="C90719"/>
                </a:solidFill>
                <a:latin typeface="Arial" charset="0"/>
              </a:rPr>
              <a:t>dan </a:t>
            </a:r>
            <a:r>
              <a:rPr lang="tr-TR" sz="2000" b="1" dirty="0" smtClean="0">
                <a:latin typeface="Arial" charset="0"/>
              </a:rPr>
              <a:t>/ - </a:t>
            </a:r>
            <a:r>
              <a:rPr lang="tr-TR" sz="2000" b="1" dirty="0" smtClean="0">
                <a:solidFill>
                  <a:srgbClr val="C90719"/>
                </a:solidFill>
                <a:latin typeface="Arial" charset="0"/>
              </a:rPr>
              <a:t>tan daha</a:t>
            </a:r>
            <a:r>
              <a:rPr lang="tr-TR" sz="2000" dirty="0" smtClean="0">
                <a:latin typeface="Arial" charset="0"/>
              </a:rPr>
              <a:t>                        </a:t>
            </a:r>
          </a:p>
          <a:p>
            <a:pPr>
              <a:buFont typeface="Wingdings 2" pitchFamily="18" charset="2"/>
              <a:buNone/>
            </a:pPr>
            <a:r>
              <a:rPr lang="tr-TR" sz="2000" b="1" dirty="0" smtClean="0">
                <a:latin typeface="Arial" charset="0"/>
              </a:rPr>
              <a:t>e, i ,ö ,ü       </a:t>
            </a:r>
            <a:r>
              <a:rPr lang="tr-TR" sz="2000" b="1" dirty="0" smtClean="0">
                <a:latin typeface="Arial" charset="0"/>
                <a:cs typeface="Arial" charset="0"/>
              </a:rPr>
              <a:t>→</a:t>
            </a:r>
            <a:r>
              <a:rPr lang="tr-TR" sz="2000" b="1" dirty="0" smtClean="0">
                <a:latin typeface="Arial" charset="0"/>
              </a:rPr>
              <a:t>              - </a:t>
            </a:r>
            <a:r>
              <a:rPr lang="tr-TR" sz="2000" b="1" dirty="0" smtClean="0">
                <a:solidFill>
                  <a:srgbClr val="C90719"/>
                </a:solidFill>
                <a:latin typeface="Arial" charset="0"/>
              </a:rPr>
              <a:t>den </a:t>
            </a:r>
            <a:r>
              <a:rPr lang="tr-TR" sz="2000" b="1" dirty="0" smtClean="0">
                <a:latin typeface="Arial" charset="0"/>
              </a:rPr>
              <a:t>/ - </a:t>
            </a:r>
            <a:r>
              <a:rPr lang="tr-TR" sz="2000" b="1" dirty="0" smtClean="0">
                <a:solidFill>
                  <a:srgbClr val="C90719"/>
                </a:solidFill>
                <a:latin typeface="Arial" charset="0"/>
              </a:rPr>
              <a:t>ten daha</a:t>
            </a:r>
          </a:p>
        </p:txBody>
      </p:sp>
      <p:sp>
        <p:nvSpPr>
          <p:cNvPr id="5" name="4 Metin kutusu"/>
          <p:cNvSpPr txBox="1"/>
          <p:nvPr/>
        </p:nvSpPr>
        <p:spPr>
          <a:xfrm>
            <a:off x="2699792" y="2564904"/>
            <a:ext cx="292573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b="1" dirty="0" smtClean="0"/>
              <a:t>İsim  +  </a:t>
            </a:r>
            <a:r>
              <a:rPr lang="tr-TR" sz="2000" dirty="0" smtClean="0"/>
              <a:t>-</a:t>
            </a:r>
            <a:r>
              <a:rPr lang="tr-TR" sz="2000" b="1" dirty="0" smtClean="0">
                <a:solidFill>
                  <a:srgbClr val="C00000"/>
                </a:solidFill>
              </a:rPr>
              <a:t>dan daha  </a:t>
            </a:r>
            <a:r>
              <a:rPr lang="tr-TR" sz="2000" b="1" dirty="0" smtClean="0"/>
              <a:t>+  sıfat </a:t>
            </a:r>
          </a:p>
          <a:p>
            <a:r>
              <a:rPr lang="tr-TR" sz="2000" b="1" dirty="0" smtClean="0">
                <a:solidFill>
                  <a:srgbClr val="C00000"/>
                </a:solidFill>
              </a:rPr>
              <a:t>              -den daha</a:t>
            </a:r>
          </a:p>
          <a:p>
            <a:r>
              <a:rPr lang="tr-TR" sz="2000" b="1" dirty="0" smtClean="0">
                <a:solidFill>
                  <a:srgbClr val="C00000"/>
                </a:solidFill>
              </a:rPr>
              <a:t>              -tan daha</a:t>
            </a:r>
          </a:p>
          <a:p>
            <a:r>
              <a:rPr lang="tr-TR" sz="2000" b="1" dirty="0" smtClean="0">
                <a:solidFill>
                  <a:srgbClr val="C00000"/>
                </a:solidFill>
              </a:rPr>
              <a:t>              -ten daha</a:t>
            </a:r>
          </a:p>
          <a:p>
            <a:r>
              <a:rPr lang="tr-TR" dirty="0" smtClean="0"/>
              <a:t>            </a:t>
            </a:r>
            <a:endParaRPr lang="tr-T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Hangisi daha  eski ?</a:t>
            </a:r>
            <a:endParaRPr lang="tr-TR" dirty="0"/>
          </a:p>
        </p:txBody>
      </p:sp>
      <p:pic>
        <p:nvPicPr>
          <p:cNvPr id="17410" name="Picture 2" descr="C:\Users\tugsany\Desktop\T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56992"/>
            <a:ext cx="3744416" cy="2808312"/>
          </a:xfrm>
          <a:prstGeom prst="rect">
            <a:avLst/>
          </a:prstGeom>
          <a:noFill/>
        </p:spPr>
      </p:pic>
      <p:pic>
        <p:nvPicPr>
          <p:cNvPr id="17411" name="Picture 3" descr="C:\Users\tugsany\Desktop\gaze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60848"/>
            <a:ext cx="3778061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3456384"/>
          </a:xfrm>
        </p:spPr>
        <p:txBody>
          <a:bodyPr>
            <a:normAutofit/>
          </a:bodyPr>
          <a:lstStyle/>
          <a:p>
            <a:r>
              <a:rPr lang="tr-TR" sz="4800" dirty="0" smtClean="0"/>
              <a:t>Gazete televizyon</a:t>
            </a:r>
            <a:r>
              <a:rPr lang="tr-TR" sz="4800" dirty="0" smtClean="0">
                <a:solidFill>
                  <a:srgbClr val="C00000"/>
                </a:solidFill>
              </a:rPr>
              <a:t>dan daha </a:t>
            </a:r>
            <a:r>
              <a:rPr lang="tr-TR" sz="4800" dirty="0" smtClean="0"/>
              <a:t>eski</a:t>
            </a:r>
            <a:endParaRPr lang="tr-TR" sz="4800" dirty="0"/>
          </a:p>
        </p:txBody>
      </p:sp>
      <p:pic>
        <p:nvPicPr>
          <p:cNvPr id="5" name="Picture 3" descr="C:\Users\tugsany\Desktop\gaze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068960"/>
            <a:ext cx="1080120" cy="576064"/>
          </a:xfrm>
          <a:prstGeom prst="rect">
            <a:avLst/>
          </a:prstGeom>
          <a:noFill/>
        </p:spPr>
      </p:pic>
      <p:pic>
        <p:nvPicPr>
          <p:cNvPr id="6" name="Picture 2" descr="C:\Users\tugsany\Desktop\TV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996952"/>
            <a:ext cx="1080120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tr-TR" dirty="0" smtClean="0"/>
              <a:t>Hangisi daha hızlı ?</a:t>
            </a:r>
            <a:endParaRPr lang="tr-TR" dirty="0"/>
          </a:p>
        </p:txBody>
      </p:sp>
      <p:pic>
        <p:nvPicPr>
          <p:cNvPr id="18434" name="Picture 2" descr="C:\Users\tugsany\Desktop\im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933056"/>
            <a:ext cx="3384376" cy="2421632"/>
          </a:xfrm>
          <a:prstGeom prst="rect">
            <a:avLst/>
          </a:prstGeom>
          <a:noFill/>
        </p:spPr>
      </p:pic>
      <p:pic>
        <p:nvPicPr>
          <p:cNvPr id="7" name="3 İçerik Yer Tutucusu" descr="C:\Users\tugsany\Desktop\iltşm foto\mktp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420888"/>
            <a:ext cx="331236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rmAutofit/>
          </a:bodyPr>
          <a:lstStyle/>
          <a:p>
            <a:r>
              <a:rPr lang="tr-TR" sz="4800" dirty="0" smtClean="0"/>
              <a:t>E –mail   mektup</a:t>
            </a:r>
            <a:r>
              <a:rPr lang="tr-TR" sz="4800" dirty="0" smtClean="0">
                <a:solidFill>
                  <a:srgbClr val="C00000"/>
                </a:solidFill>
              </a:rPr>
              <a:t>tan daha </a:t>
            </a:r>
            <a:r>
              <a:rPr lang="tr-TR" sz="4800" dirty="0" smtClean="0"/>
              <a:t>hızlı </a:t>
            </a:r>
            <a:endParaRPr lang="tr-TR" sz="4800" dirty="0"/>
          </a:p>
        </p:txBody>
      </p:sp>
      <p:pic>
        <p:nvPicPr>
          <p:cNvPr id="6" name="Picture 2" descr="C:\Users\tugsany\Desktop\im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04864"/>
            <a:ext cx="1224136" cy="720080"/>
          </a:xfrm>
          <a:prstGeom prst="rect">
            <a:avLst/>
          </a:prstGeom>
          <a:noFill/>
        </p:spPr>
      </p:pic>
      <p:pic>
        <p:nvPicPr>
          <p:cNvPr id="7" name="3 İçerik Yer Tutucusu" descr="C:\Users\tugsany\Desktop\iltşm foto\mktp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204864"/>
            <a:ext cx="115212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402</Words>
  <Application>Microsoft Office PowerPoint</Application>
  <PresentationFormat>Ekran Gösterisi (4:3)</PresentationFormat>
  <Paragraphs>96</Paragraphs>
  <Slides>26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26</vt:i4>
      </vt:variant>
    </vt:vector>
  </HeadingPairs>
  <TitlesOfParts>
    <vt:vector size="27" baseType="lpstr">
      <vt:lpstr>Ofis Teması</vt:lpstr>
      <vt:lpstr>Slayt 1</vt:lpstr>
      <vt:lpstr>Slayt 2</vt:lpstr>
      <vt:lpstr>Slayt 3</vt:lpstr>
      <vt:lpstr>                “-DEn daha”</vt:lpstr>
      <vt:lpstr>               </vt:lpstr>
      <vt:lpstr>Hangisi daha  eski ?</vt:lpstr>
      <vt:lpstr>Gazete televizyondan daha eski</vt:lpstr>
      <vt:lpstr>Hangisi daha hızlı ?</vt:lpstr>
      <vt:lpstr>E –mail   mektuptan daha hızlı </vt:lpstr>
      <vt:lpstr>Hangisi daha yeni ?</vt:lpstr>
      <vt:lpstr>Cep telefonu  çevirmeli  telefondan daha yeni </vt:lpstr>
      <vt:lpstr>Hangisi daha ağır ?</vt:lpstr>
      <vt:lpstr>Masaüstü bilgisayar dizüstü bilgisayardan daha ağır 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tugsany</dc:creator>
  <cp:lastModifiedBy>DOGAN</cp:lastModifiedBy>
  <cp:revision>60</cp:revision>
  <dcterms:created xsi:type="dcterms:W3CDTF">2014-11-19T17:57:32Z</dcterms:created>
  <dcterms:modified xsi:type="dcterms:W3CDTF">2015-05-21T06:06:31Z</dcterms:modified>
</cp:coreProperties>
</file>