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86" r:id="rId2"/>
    <p:sldId id="285" r:id="rId3"/>
    <p:sldId id="287" r:id="rId4"/>
    <p:sldId id="282" r:id="rId5"/>
    <p:sldId id="289" r:id="rId6"/>
    <p:sldId id="288" r:id="rId7"/>
    <p:sldId id="290" r:id="rId8"/>
    <p:sldId id="291" r:id="rId9"/>
    <p:sldId id="293" r:id="rId10"/>
    <p:sldId id="295" r:id="rId11"/>
    <p:sldId id="296" r:id="rId12"/>
    <p:sldId id="297" r:id="rId13"/>
  </p:sldIdLst>
  <p:sldSz cx="9144000" cy="6858000" type="screen4x3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FF66"/>
    <a:srgbClr val="66EC02"/>
    <a:srgbClr val="5ED8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08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5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3663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713391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6530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5304"/>
            <a:ext cx="2895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16530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09940" y="6608110"/>
            <a:ext cx="752469" cy="27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bg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bg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 rot="21195398">
            <a:off x="455700" y="388502"/>
            <a:ext cx="8229600" cy="615814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0" b="1" dirty="0" smtClean="0">
                <a:latin typeface="Mistral" panose="03090702030407020403" pitchFamily="66" charset="0"/>
              </a:rPr>
              <a:t>İSİM-FİİL</a:t>
            </a:r>
            <a:endParaRPr lang="en-US" sz="20000" b="1" dirty="0">
              <a:latin typeface="Mistral" panose="03090702030407020403" pitchFamily="66" charset="0"/>
            </a:endParaRPr>
          </a:p>
        </p:txBody>
      </p:sp>
      <p:sp>
        <p:nvSpPr>
          <p:cNvPr id="15" name="Freeform 14"/>
          <p:cNvSpPr/>
          <p:nvPr/>
        </p:nvSpPr>
        <p:spPr>
          <a:xfrm rot="21432730">
            <a:off x="1309694" y="4537095"/>
            <a:ext cx="7083071" cy="442465"/>
          </a:xfrm>
          <a:custGeom>
            <a:avLst/>
            <a:gdLst>
              <a:gd name="connsiteX0" fmla="*/ 0 w 7083552"/>
              <a:gd name="connsiteY0" fmla="*/ 637779 h 637779"/>
              <a:gd name="connsiteX1" fmla="*/ 3901440 w 7083552"/>
              <a:gd name="connsiteY1" fmla="*/ 3795 h 637779"/>
              <a:gd name="connsiteX2" fmla="*/ 7083552 w 7083552"/>
              <a:gd name="connsiteY2" fmla="*/ 357363 h 637779"/>
              <a:gd name="connsiteX3" fmla="*/ 7083552 w 7083552"/>
              <a:gd name="connsiteY3" fmla="*/ 357363 h 63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3552" h="637779">
                <a:moveTo>
                  <a:pt x="0" y="637779"/>
                </a:moveTo>
                <a:cubicBezTo>
                  <a:pt x="1360424" y="344155"/>
                  <a:pt x="2720848" y="50531"/>
                  <a:pt x="3901440" y="3795"/>
                </a:cubicBezTo>
                <a:cubicBezTo>
                  <a:pt x="5082032" y="-42941"/>
                  <a:pt x="7083552" y="357363"/>
                  <a:pt x="7083552" y="357363"/>
                </a:cubicBezTo>
                <a:lnTo>
                  <a:pt x="7083552" y="357363"/>
                </a:lnTo>
              </a:path>
            </a:pathLst>
          </a:custGeom>
          <a:noFill/>
          <a:ln w="76200">
            <a:solidFill>
              <a:schemeClr val="bg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21200585">
            <a:off x="2839236" y="5119736"/>
            <a:ext cx="3950208" cy="341828"/>
          </a:xfrm>
          <a:custGeom>
            <a:avLst/>
            <a:gdLst>
              <a:gd name="connsiteX0" fmla="*/ 0 w 3950208"/>
              <a:gd name="connsiteY0" fmla="*/ 207716 h 341828"/>
              <a:gd name="connsiteX1" fmla="*/ 707136 w 3950208"/>
              <a:gd name="connsiteY1" fmla="*/ 85796 h 341828"/>
              <a:gd name="connsiteX2" fmla="*/ 1780032 w 3950208"/>
              <a:gd name="connsiteY2" fmla="*/ 452 h 341828"/>
              <a:gd name="connsiteX3" fmla="*/ 3011424 w 3950208"/>
              <a:gd name="connsiteY3" fmla="*/ 122372 h 341828"/>
              <a:gd name="connsiteX4" fmla="*/ 3950208 w 3950208"/>
              <a:gd name="connsiteY4" fmla="*/ 341828 h 341828"/>
              <a:gd name="connsiteX5" fmla="*/ 3950208 w 3950208"/>
              <a:gd name="connsiteY5" fmla="*/ 341828 h 34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50208" h="341828">
                <a:moveTo>
                  <a:pt x="0" y="207716"/>
                </a:moveTo>
                <a:cubicBezTo>
                  <a:pt x="205232" y="164028"/>
                  <a:pt x="410464" y="120340"/>
                  <a:pt x="707136" y="85796"/>
                </a:cubicBezTo>
                <a:cubicBezTo>
                  <a:pt x="1003808" y="51252"/>
                  <a:pt x="1395984" y="-5644"/>
                  <a:pt x="1780032" y="452"/>
                </a:cubicBezTo>
                <a:cubicBezTo>
                  <a:pt x="2164080" y="6548"/>
                  <a:pt x="2649728" y="65476"/>
                  <a:pt x="3011424" y="122372"/>
                </a:cubicBezTo>
                <a:cubicBezTo>
                  <a:pt x="3373120" y="179268"/>
                  <a:pt x="3950208" y="341828"/>
                  <a:pt x="3950208" y="341828"/>
                </a:cubicBezTo>
                <a:lnTo>
                  <a:pt x="3950208" y="341828"/>
                </a:lnTo>
              </a:path>
            </a:pathLst>
          </a:custGeom>
          <a:noFill/>
          <a:ln w="76200">
            <a:solidFill>
              <a:schemeClr val="bg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164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69648" y="4437112"/>
            <a:ext cx="8504512" cy="1935832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=Constantin ve Victor’un ders </a:t>
            </a:r>
            <a:r>
              <a:rPr lang="tr-TR" b="1" u="sng" dirty="0" smtClean="0">
                <a:latin typeface="Comic Sans MS" panose="030F0702030302020204" pitchFamily="66" charset="0"/>
              </a:rPr>
              <a:t>çalış</a:t>
            </a:r>
            <a:r>
              <a:rPr lang="tr-TR" b="1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ma</a:t>
            </a:r>
            <a:r>
              <a:rPr lang="tr-TR" b="1" u="sng" dirty="0" smtClean="0">
                <a:latin typeface="Comic Sans MS" panose="030F0702030302020204" pitchFamily="66" charset="0"/>
              </a:rPr>
              <a:t>ya</a:t>
            </a:r>
            <a:r>
              <a:rPr lang="tr-TR" b="1" dirty="0" smtClean="0">
                <a:latin typeface="Comic Sans MS" panose="030F0702030302020204" pitchFamily="66" charset="0"/>
              </a:rPr>
              <a:t> ihtiyacı var.=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0992" y="1340768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Ders çalışmak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5536" y="40466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-ma</a:t>
            </a:r>
            <a:endParaRPr lang="en-US" sz="6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0" name="Picture 2" descr="D:\mustafa\TÜRKÇE\ders materyalleri\Açılım 1 slaytlar, resimler\Açılım 1. 5..eylemler\99-59720363484725800597112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4816">
            <a:off x="4355976" y="2033075"/>
            <a:ext cx="4448778" cy="2873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1" name="Picture 3" descr="D:\mustafa\TÜRKÇE\ders materyalleri\Açılım 1 slaytlar, resimler\Açılım 1. 5..eylemler\odev_yapma_aliskanligi_nasil_gelistirilir-300x19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87172"/>
            <a:ext cx="3505572" cy="2243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Oval 6"/>
          <p:cNvSpPr/>
          <p:nvPr/>
        </p:nvSpPr>
        <p:spPr>
          <a:xfrm>
            <a:off x="2319654" y="2232721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483768" y="2387172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328337" y="1897398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492451" y="2051849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92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95536" y="1390858"/>
            <a:ext cx="8539024" cy="1390070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</a:t>
            </a:r>
            <a:r>
              <a:rPr lang="tr-TR" b="1" dirty="0">
                <a:latin typeface="Comic Sans MS" panose="030F0702030302020204" pitchFamily="66" charset="0"/>
              </a:rPr>
              <a:t>Salih pop </a:t>
            </a:r>
            <a:r>
              <a:rPr lang="tr-TR" b="1" u="sng" dirty="0">
                <a:latin typeface="Comic Sans MS" panose="030F0702030302020204" pitchFamily="66" charset="0"/>
              </a:rPr>
              <a:t>müzik dinle</a:t>
            </a:r>
            <a:r>
              <a:rPr lang="tr-TR" b="1" u="sng" dirty="0">
                <a:solidFill>
                  <a:srgbClr val="FFFF00"/>
                </a:solidFill>
                <a:latin typeface="Comic Sans MS" panose="030F0702030302020204" pitchFamily="66" charset="0"/>
              </a:rPr>
              <a:t>me</a:t>
            </a:r>
            <a:r>
              <a:rPr lang="tr-TR" b="1" u="sng" dirty="0">
                <a:latin typeface="Comic Sans MS" panose="030F0702030302020204" pitchFamily="66" charset="0"/>
              </a:rPr>
              <a:t>yi</a:t>
            </a:r>
            <a:r>
              <a:rPr lang="tr-TR" b="1" dirty="0">
                <a:latin typeface="Comic Sans MS" panose="030F0702030302020204" pitchFamily="66" charset="0"/>
              </a:rPr>
              <a:t> </a:t>
            </a:r>
            <a:r>
              <a:rPr lang="tr-TR" b="1" dirty="0" smtClean="0">
                <a:latin typeface="Comic Sans MS" panose="030F0702030302020204" pitchFamily="66" charset="0"/>
              </a:rPr>
              <a:t>seviyor, </a:t>
            </a:r>
            <a:endParaRPr lang="tr-TR" sz="1050" b="1" dirty="0" smtClean="0">
              <a:latin typeface="Comic Sans MS" panose="030F0702030302020204" pitchFamily="66" charset="0"/>
            </a:endParaRPr>
          </a:p>
          <a:p>
            <a:endParaRPr lang="tr-TR" sz="1050" b="1" dirty="0">
              <a:latin typeface="Comic Sans MS" panose="030F0702030302020204" pitchFamily="66" charset="0"/>
            </a:endParaRPr>
          </a:p>
          <a:p>
            <a:endParaRPr lang="tr-TR" sz="1050" b="1" dirty="0" smtClean="0">
              <a:latin typeface="Comic Sans MS" panose="030F0702030302020204" pitchFamily="66" charset="0"/>
            </a:endParaRPr>
          </a:p>
          <a:p>
            <a:r>
              <a:rPr lang="tr-TR" b="1" dirty="0" smtClean="0">
                <a:latin typeface="Comic Sans MS" panose="030F0702030302020204" pitchFamily="66" charset="0"/>
              </a:rPr>
              <a:t>ama ödev </a:t>
            </a:r>
            <a:r>
              <a:rPr lang="tr-TR" b="1" u="sng" dirty="0" smtClean="0">
                <a:latin typeface="Comic Sans MS" panose="030F0702030302020204" pitchFamily="66" charset="0"/>
              </a:rPr>
              <a:t>yap</a:t>
            </a:r>
            <a:r>
              <a:rPr lang="tr-TR" b="1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ma</a:t>
            </a:r>
            <a:r>
              <a:rPr lang="tr-TR" b="1" u="sng" dirty="0" smtClean="0">
                <a:latin typeface="Comic Sans MS" panose="030F0702030302020204" pitchFamily="66" charset="0"/>
              </a:rPr>
              <a:t>yı</a:t>
            </a:r>
            <a:r>
              <a:rPr lang="tr-TR" b="1" dirty="0" smtClean="0">
                <a:latin typeface="Comic Sans MS" panose="030F0702030302020204" pitchFamily="66" charset="0"/>
              </a:rPr>
              <a:t> istemiyor.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5536" y="40466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-ma</a:t>
            </a:r>
            <a:endParaRPr lang="en-US" sz="6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Freeform 4"/>
          <p:cNvSpPr/>
          <p:nvPr/>
        </p:nvSpPr>
        <p:spPr>
          <a:xfrm rot="21200585">
            <a:off x="3520206" y="2868297"/>
            <a:ext cx="914851" cy="139034"/>
          </a:xfrm>
          <a:custGeom>
            <a:avLst/>
            <a:gdLst>
              <a:gd name="connsiteX0" fmla="*/ 0 w 3950208"/>
              <a:gd name="connsiteY0" fmla="*/ 207716 h 341828"/>
              <a:gd name="connsiteX1" fmla="*/ 707136 w 3950208"/>
              <a:gd name="connsiteY1" fmla="*/ 85796 h 341828"/>
              <a:gd name="connsiteX2" fmla="*/ 1780032 w 3950208"/>
              <a:gd name="connsiteY2" fmla="*/ 452 h 341828"/>
              <a:gd name="connsiteX3" fmla="*/ 3011424 w 3950208"/>
              <a:gd name="connsiteY3" fmla="*/ 122372 h 341828"/>
              <a:gd name="connsiteX4" fmla="*/ 3950208 w 3950208"/>
              <a:gd name="connsiteY4" fmla="*/ 341828 h 341828"/>
              <a:gd name="connsiteX5" fmla="*/ 3950208 w 3950208"/>
              <a:gd name="connsiteY5" fmla="*/ 341828 h 34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50208" h="341828">
                <a:moveTo>
                  <a:pt x="0" y="207716"/>
                </a:moveTo>
                <a:cubicBezTo>
                  <a:pt x="205232" y="164028"/>
                  <a:pt x="410464" y="120340"/>
                  <a:pt x="707136" y="85796"/>
                </a:cubicBezTo>
                <a:cubicBezTo>
                  <a:pt x="1003808" y="51252"/>
                  <a:pt x="1395984" y="-5644"/>
                  <a:pt x="1780032" y="452"/>
                </a:cubicBezTo>
                <a:cubicBezTo>
                  <a:pt x="2164080" y="6548"/>
                  <a:pt x="2649728" y="65476"/>
                  <a:pt x="3011424" y="122372"/>
                </a:cubicBezTo>
                <a:cubicBezTo>
                  <a:pt x="3373120" y="179268"/>
                  <a:pt x="3950208" y="341828"/>
                  <a:pt x="3950208" y="341828"/>
                </a:cubicBezTo>
                <a:lnTo>
                  <a:pt x="3950208" y="341828"/>
                </a:lnTo>
              </a:path>
            </a:pathLst>
          </a:custGeom>
          <a:noFill/>
          <a:ln w="76200">
            <a:solidFill>
              <a:schemeClr val="bg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21200585">
            <a:off x="5291640" y="1999248"/>
            <a:ext cx="916709" cy="45719"/>
          </a:xfrm>
          <a:custGeom>
            <a:avLst/>
            <a:gdLst>
              <a:gd name="connsiteX0" fmla="*/ 0 w 3950208"/>
              <a:gd name="connsiteY0" fmla="*/ 207716 h 341828"/>
              <a:gd name="connsiteX1" fmla="*/ 707136 w 3950208"/>
              <a:gd name="connsiteY1" fmla="*/ 85796 h 341828"/>
              <a:gd name="connsiteX2" fmla="*/ 1780032 w 3950208"/>
              <a:gd name="connsiteY2" fmla="*/ 452 h 341828"/>
              <a:gd name="connsiteX3" fmla="*/ 3011424 w 3950208"/>
              <a:gd name="connsiteY3" fmla="*/ 122372 h 341828"/>
              <a:gd name="connsiteX4" fmla="*/ 3950208 w 3950208"/>
              <a:gd name="connsiteY4" fmla="*/ 341828 h 341828"/>
              <a:gd name="connsiteX5" fmla="*/ 3950208 w 3950208"/>
              <a:gd name="connsiteY5" fmla="*/ 341828 h 34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50208" h="341828">
                <a:moveTo>
                  <a:pt x="0" y="207716"/>
                </a:moveTo>
                <a:cubicBezTo>
                  <a:pt x="205232" y="164028"/>
                  <a:pt x="410464" y="120340"/>
                  <a:pt x="707136" y="85796"/>
                </a:cubicBezTo>
                <a:cubicBezTo>
                  <a:pt x="1003808" y="51252"/>
                  <a:pt x="1395984" y="-5644"/>
                  <a:pt x="1780032" y="452"/>
                </a:cubicBezTo>
                <a:cubicBezTo>
                  <a:pt x="2164080" y="6548"/>
                  <a:pt x="2649728" y="65476"/>
                  <a:pt x="3011424" y="122372"/>
                </a:cubicBezTo>
                <a:cubicBezTo>
                  <a:pt x="3373120" y="179268"/>
                  <a:pt x="3950208" y="341828"/>
                  <a:pt x="3950208" y="341828"/>
                </a:cubicBezTo>
                <a:lnTo>
                  <a:pt x="3950208" y="341828"/>
                </a:lnTo>
              </a:path>
            </a:pathLst>
          </a:custGeom>
          <a:noFill/>
          <a:ln w="76200">
            <a:solidFill>
              <a:schemeClr val="bg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Diagonal Corner Rectangle 6"/>
          <p:cNvSpPr/>
          <p:nvPr/>
        </p:nvSpPr>
        <p:spPr>
          <a:xfrm>
            <a:off x="1666020" y="3861048"/>
            <a:ext cx="5688632" cy="2448272"/>
          </a:xfrm>
          <a:prstGeom prst="round2DiagRect">
            <a:avLst/>
          </a:prstGeom>
          <a:blipFill>
            <a:blip r:embed="rId2"/>
            <a:tile tx="0" ty="0" sx="100000" sy="100000" flip="none" algn="tl"/>
          </a:blip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tr-TR" sz="4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anose="030F0702030302020204" pitchFamily="66" charset="0"/>
              </a:rPr>
              <a:t>a,ı,o,u       ma</a:t>
            </a:r>
          </a:p>
          <a:p>
            <a:pPr algn="ctr"/>
            <a:r>
              <a:rPr lang="tr-TR" sz="4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anose="030F0702030302020204" pitchFamily="66" charset="0"/>
              </a:rPr>
              <a:t>e,i,ö,ü       me</a:t>
            </a:r>
            <a:endParaRPr lang="en-US" sz="48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355976" y="4581128"/>
            <a:ext cx="1224136" cy="2160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55976" y="5301208"/>
            <a:ext cx="1224136" cy="2160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88224" y="5955336"/>
            <a:ext cx="0" cy="720080"/>
          </a:xfrm>
          <a:prstGeom prst="line">
            <a:avLst/>
          </a:prstGeom>
          <a:ln w="76200">
            <a:solidFill>
              <a:srgbClr val="00FF00"/>
            </a:solidFill>
          </a:ln>
          <a:scene3d>
            <a:camera prst="isometricOffAxis2Lef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487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91960" y="548680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66EC02"/>
                </a:solidFill>
                <a:latin typeface="Comic Sans MS" panose="030F0702030302020204" pitchFamily="66" charset="0"/>
              </a:rPr>
              <a:t>-mak </a:t>
            </a:r>
            <a:r>
              <a:rPr lang="tr-TR" sz="6000" b="1" dirty="0" smtClean="0">
                <a:latin typeface="Comic Sans MS" panose="030F0702030302020204" pitchFamily="66" charset="0"/>
              </a:rPr>
              <a:t>/ </a:t>
            </a:r>
            <a:r>
              <a:rPr lang="tr-TR" sz="6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-</a:t>
            </a:r>
            <a:r>
              <a:rPr lang="tr-TR" sz="6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ma</a:t>
            </a:r>
            <a:endParaRPr lang="en-US" sz="6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20701228">
            <a:off x="23548" y="2204864"/>
            <a:ext cx="8964488" cy="1296144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=Türkiye, kapalı yerlerde </a:t>
            </a:r>
            <a:r>
              <a:rPr lang="tr-TR" b="1" u="sng" dirty="0" smtClean="0">
                <a:latin typeface="Comic Sans MS" panose="030F0702030302020204" pitchFamily="66" charset="0"/>
              </a:rPr>
              <a:t>sigara iç</a:t>
            </a:r>
            <a:r>
              <a:rPr lang="tr-TR" b="1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me</a:t>
            </a:r>
            <a:r>
              <a:rPr lang="tr-TR" b="1" u="sng" dirty="0" smtClean="0">
                <a:latin typeface="Comic Sans MS" panose="030F0702030302020204" pitchFamily="66" charset="0"/>
              </a:rPr>
              <a:t>yi</a:t>
            </a:r>
            <a:r>
              <a:rPr lang="tr-TR" b="1" dirty="0" smtClean="0">
                <a:latin typeface="Comic Sans MS" panose="030F0702030302020204" pitchFamily="66" charset="0"/>
              </a:rPr>
              <a:t> yasakladı.=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0992" y="1696308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Sigara içmek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20420052">
            <a:off x="63760" y="3563440"/>
            <a:ext cx="8539024" cy="792088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b="1" dirty="0" smtClean="0">
                <a:latin typeface="Comic Sans MS" panose="030F0702030302020204" pitchFamily="66" charset="0"/>
              </a:rPr>
              <a:t>Çünkü,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499790">
            <a:off x="236278" y="4532410"/>
            <a:ext cx="8539024" cy="936104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</a:t>
            </a:r>
            <a:r>
              <a:rPr lang="tr-TR" b="1" u="sng" dirty="0" smtClean="0">
                <a:latin typeface="Comic Sans MS" panose="030F0702030302020204" pitchFamily="66" charset="0"/>
              </a:rPr>
              <a:t>Sigara iç</a:t>
            </a:r>
            <a:r>
              <a:rPr lang="tr-TR" b="1" u="sng" dirty="0" smtClean="0">
                <a:solidFill>
                  <a:srgbClr val="00FF00"/>
                </a:solidFill>
                <a:latin typeface="Comic Sans MS" panose="030F0702030302020204" pitchFamily="66" charset="0"/>
              </a:rPr>
              <a:t>mek</a:t>
            </a:r>
            <a:r>
              <a:rPr lang="tr-TR" b="1" dirty="0" smtClean="0">
                <a:latin typeface="Comic Sans MS" panose="030F0702030302020204" pitchFamily="66" charset="0"/>
              </a:rPr>
              <a:t> sağlığa çok zararlı.=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pic>
        <p:nvPicPr>
          <p:cNvPr id="8194" name="Picture 2" descr="C:\Users\mustafa\Desktop\sigaranin_zararlari-The_Smoke_by_lucaszoltows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1281">
            <a:off x="5114155" y="2546359"/>
            <a:ext cx="3072037" cy="1504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 descr="C:\Users\mustafa\Desktop\sigar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72535"/>
            <a:ext cx="2578468" cy="2132658"/>
          </a:xfrm>
          <a:prstGeom prst="roundRect">
            <a:avLst>
              <a:gd name="adj" fmla="val 2780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mustafa\Desktop\sigara-icme-cezasi-indi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" y="0"/>
            <a:ext cx="1320082" cy="184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5960250" y="2852935"/>
            <a:ext cx="339942" cy="34510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049809" y="2938129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249484" y="4733652"/>
            <a:ext cx="339942" cy="34510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54307" y="4836745"/>
            <a:ext cx="118581" cy="1389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77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960" y="419598"/>
            <a:ext cx="8229600" cy="711081"/>
          </a:xfrm>
        </p:spPr>
        <p:txBody>
          <a:bodyPr>
            <a:noAutofit/>
          </a:bodyPr>
          <a:lstStyle/>
          <a:p>
            <a:pPr algn="ctr"/>
            <a:r>
              <a:rPr lang="tr-TR" sz="6000" b="1" dirty="0" smtClean="0">
                <a:latin typeface="Comic Sans MS" panose="030F0702030302020204" pitchFamily="66" charset="0"/>
              </a:rPr>
              <a:t>İsim-Fiil</a:t>
            </a:r>
            <a:endParaRPr lang="en-US" sz="6000" b="1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5835" y="1400513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000" b="1" dirty="0" smtClean="0">
                <a:solidFill>
                  <a:srgbClr val="66EC02"/>
                </a:solidFill>
                <a:latin typeface="Comic Sans MS" panose="030F0702030302020204" pitchFamily="66" charset="0"/>
              </a:rPr>
              <a:t>-mak </a:t>
            </a:r>
            <a:r>
              <a:rPr lang="tr-TR" sz="6000" b="1" dirty="0" smtClean="0">
                <a:latin typeface="Comic Sans MS" panose="030F0702030302020204" pitchFamily="66" charset="0"/>
              </a:rPr>
              <a:t>/ </a:t>
            </a:r>
            <a:r>
              <a:rPr lang="tr-TR" sz="6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-</a:t>
            </a:r>
            <a:r>
              <a:rPr lang="tr-TR" sz="6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ma</a:t>
            </a:r>
            <a:endParaRPr lang="en-US" sz="6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91960" y="2348880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000" b="1" dirty="0" smtClean="0">
                <a:latin typeface="Comic Sans MS" panose="030F0702030302020204" pitchFamily="66" charset="0"/>
              </a:rPr>
              <a:t>‘Oku</a:t>
            </a:r>
            <a:r>
              <a:rPr lang="tr-TR" sz="6000" b="1" dirty="0" smtClean="0">
                <a:solidFill>
                  <a:srgbClr val="66EC02"/>
                </a:solidFill>
                <a:latin typeface="Comic Sans MS" panose="030F0702030302020204" pitchFamily="66" charset="0"/>
              </a:rPr>
              <a:t>mak</a:t>
            </a:r>
            <a:r>
              <a:rPr lang="tr-TR" sz="6000" b="1" dirty="0" smtClean="0">
                <a:latin typeface="Comic Sans MS" panose="030F0702030302020204" pitchFamily="66" charset="0"/>
              </a:rPr>
              <a:t>’</a:t>
            </a:r>
            <a:endParaRPr lang="en-US" sz="6000" b="1" dirty="0">
              <a:latin typeface="Comic Sans MS" panose="030F0702030302020204" pitchFamily="66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0120" y="3212361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«</a:t>
            </a:r>
            <a:r>
              <a:rPr lang="tr-TR" sz="4800" b="1" u="sng" dirty="0" smtClean="0">
                <a:latin typeface="Comic Sans MS" panose="030F0702030302020204" pitchFamily="66" charset="0"/>
              </a:rPr>
              <a:t>Oku</a:t>
            </a:r>
            <a:r>
              <a:rPr lang="tr-TR" sz="4800" b="1" u="sng" dirty="0" smtClean="0">
                <a:solidFill>
                  <a:srgbClr val="66EC02"/>
                </a:solidFill>
                <a:latin typeface="Comic Sans MS" panose="030F0702030302020204" pitchFamily="66" charset="0"/>
              </a:rPr>
              <a:t>mak</a:t>
            </a:r>
            <a:r>
              <a:rPr lang="tr-TR" sz="4800" b="1" dirty="0" smtClean="0">
                <a:latin typeface="Comic Sans MS" panose="030F0702030302020204" pitchFamily="66" charset="0"/>
              </a:rPr>
              <a:t> çok zevkli.»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0128" y="4342308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000" b="1" dirty="0" smtClean="0">
                <a:latin typeface="Comic Sans MS" panose="030F0702030302020204" pitchFamily="66" charset="0"/>
              </a:rPr>
              <a:t>‘Oku</a:t>
            </a:r>
            <a:r>
              <a:rPr lang="tr-TR" sz="6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ma</a:t>
            </a:r>
            <a:r>
              <a:rPr lang="tr-TR" sz="6000" b="1" dirty="0" smtClean="0">
                <a:latin typeface="Comic Sans MS" panose="030F0702030302020204" pitchFamily="66" charset="0"/>
              </a:rPr>
              <a:t>’</a:t>
            </a:r>
            <a:endParaRPr lang="en-US" sz="6000" b="1" dirty="0">
              <a:latin typeface="Comic Sans MS" panose="030F0702030302020204" pitchFamily="66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76368" y="5301208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«</a:t>
            </a:r>
            <a:r>
              <a:rPr lang="tr-TR" sz="4800" b="1" u="sng" dirty="0" smtClean="0">
                <a:latin typeface="Comic Sans MS" panose="030F0702030302020204" pitchFamily="66" charset="0"/>
              </a:rPr>
              <a:t>Oku</a:t>
            </a:r>
            <a:r>
              <a:rPr lang="tr-TR" sz="4800" b="1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ma</a:t>
            </a:r>
            <a:r>
              <a:rPr lang="tr-TR" sz="4800" b="1" u="dotted" dirty="0" smtClean="0">
                <a:latin typeface="Comic Sans MS" panose="030F0702030302020204" pitchFamily="66" charset="0"/>
              </a:rPr>
              <a:t>yı</a:t>
            </a:r>
            <a:r>
              <a:rPr lang="tr-TR" sz="4800" b="1" dirty="0" smtClean="0">
                <a:latin typeface="Comic Sans MS" panose="030F0702030302020204" pitchFamily="66" charset="0"/>
              </a:rPr>
              <a:t> kolay öğrendi.»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mustafa\Desktop\kitap-secmenin-puf-noktalari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9173">
            <a:off x="6203429" y="670032"/>
            <a:ext cx="2444912" cy="18338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6826414" y="620688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990528" y="775139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C:\Users\mustafa\Desktop\kitap-secmenin-puf-noktalari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9173">
            <a:off x="6846705" y="3447817"/>
            <a:ext cx="2043107" cy="15324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>
          <a:xfrm>
            <a:off x="7141697" y="3413450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305811" y="3567901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46856" y="40466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00FF00"/>
                </a:solidFill>
                <a:latin typeface="Comic Sans MS" panose="030F0702030302020204" pitchFamily="66" charset="0"/>
              </a:rPr>
              <a:t>-mak</a:t>
            </a:r>
            <a:endParaRPr lang="en-US" sz="6000" b="1" dirty="0">
              <a:solidFill>
                <a:srgbClr val="00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79584" y="148478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Futbol oynamak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16520" y="2529555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=Mert </a:t>
            </a:r>
            <a:r>
              <a:rPr lang="tr-TR" b="1" u="sng" dirty="0" smtClean="0">
                <a:latin typeface="Comic Sans MS" panose="030F0702030302020204" pitchFamily="66" charset="0"/>
              </a:rPr>
              <a:t>futbol oynadı</a:t>
            </a:r>
            <a:r>
              <a:rPr lang="tr-TR" b="1" dirty="0" smtClean="0">
                <a:latin typeface="Comic Sans MS" panose="030F0702030302020204" pitchFamily="66" charset="0"/>
              </a:rPr>
              <a:t>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39552" y="4763094"/>
            <a:ext cx="8229600" cy="1584176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=Steaua Bükreş’te </a:t>
            </a:r>
            <a:r>
              <a:rPr lang="tr-TR" b="1" u="sng" dirty="0" smtClean="0">
                <a:latin typeface="Comic Sans MS" panose="030F0702030302020204" pitchFamily="66" charset="0"/>
              </a:rPr>
              <a:t>futbol oyna</a:t>
            </a:r>
            <a:r>
              <a:rPr lang="tr-TR" b="1" u="sng" dirty="0" smtClean="0">
                <a:solidFill>
                  <a:srgbClr val="66EC02"/>
                </a:solidFill>
                <a:latin typeface="Comic Sans MS" panose="030F0702030302020204" pitchFamily="66" charset="0"/>
              </a:rPr>
              <a:t>mak</a:t>
            </a:r>
            <a:r>
              <a:rPr lang="tr-TR" b="1" dirty="0" smtClean="0">
                <a:latin typeface="Comic Sans MS" panose="030F0702030302020204" pitchFamily="66" charset="0"/>
              </a:rPr>
              <a:t> çok zor.=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mustafa\Desktop\ftbltp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43188">
            <a:off x="5150972" y="2458734"/>
            <a:ext cx="3495890" cy="1853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ustafa\Desktop\Futbol-Topu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329" y="5555182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6738500" y="2157148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902614" y="2311599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C:\Users\mustafa\Desktop\Steaua_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36377"/>
            <a:ext cx="1224136" cy="163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mustafa\Desktop\Steaua_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01008"/>
            <a:ext cx="1224136" cy="163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mustafa\Desktop\Steaua_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3821">
            <a:off x="5514364" y="823048"/>
            <a:ext cx="1224136" cy="163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298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79584" y="148478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Ödev yapmak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9584" y="2363913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=Fatma </a:t>
            </a:r>
            <a:r>
              <a:rPr lang="tr-TR" b="1" u="sng" dirty="0" smtClean="0">
                <a:latin typeface="Comic Sans MS" panose="030F0702030302020204" pitchFamily="66" charset="0"/>
              </a:rPr>
              <a:t>ödev yapmadı</a:t>
            </a:r>
            <a:r>
              <a:rPr lang="tr-TR" b="1" dirty="0" smtClean="0">
                <a:latin typeface="Comic Sans MS" panose="030F0702030302020204" pitchFamily="66" charset="0"/>
              </a:rPr>
              <a:t>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79584" y="3573016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>
                <a:latin typeface="Comic Sans MS" panose="030F0702030302020204" pitchFamily="66" charset="0"/>
              </a:rPr>
              <a:t>=</a:t>
            </a:r>
            <a:r>
              <a:rPr lang="tr-TR" b="1" u="sng" dirty="0" smtClean="0">
                <a:latin typeface="Comic Sans MS" panose="030F0702030302020204" pitchFamily="66" charset="0"/>
              </a:rPr>
              <a:t>Ödev yap</a:t>
            </a:r>
            <a:r>
              <a:rPr lang="tr-TR" b="1" u="sng" dirty="0" smtClean="0">
                <a:solidFill>
                  <a:srgbClr val="66EC02"/>
                </a:solidFill>
                <a:latin typeface="Comic Sans MS" panose="030F0702030302020204" pitchFamily="66" charset="0"/>
              </a:rPr>
              <a:t>mak</a:t>
            </a:r>
            <a:r>
              <a:rPr lang="tr-TR" b="1" dirty="0" smtClean="0">
                <a:latin typeface="Comic Sans MS" panose="030F0702030302020204" pitchFamily="66" charset="0"/>
              </a:rPr>
              <a:t> sıkıcı değil.=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5694" y="374361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00FF00"/>
                </a:solidFill>
                <a:latin typeface="Comic Sans MS" panose="030F0702030302020204" pitchFamily="66" charset="0"/>
              </a:rPr>
              <a:t>-mak</a:t>
            </a:r>
            <a:endParaRPr lang="en-US" sz="6000" b="1" dirty="0">
              <a:solidFill>
                <a:srgbClr val="00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07522" y="730666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71636" y="885117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D:\mustafa\TÜRKÇE\ders materyalleri\Açılım 1 slaytlar, resimler\Açılım 1. 5..eylemler\ders-calışma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1054720"/>
            <a:ext cx="3289366" cy="237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mustafa\TÜRKÇE\ders materyalleri\Açılım 1 slaytlar, resimler\Açılım 1. 5..eylemler\ers-calismak_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54012"/>
            <a:ext cx="3551824" cy="236553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6903878" y="930991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067992" y="1085442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343990" y="4270575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508104" y="4425026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292794" y="4221886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456908" y="4376337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C:\Users\mustafa\Desktop\kitap-fuarindan1-540x7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0561" y="4036255"/>
            <a:ext cx="221424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95536" y="40466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00FF00"/>
                </a:solidFill>
                <a:latin typeface="Comic Sans MS" panose="030F0702030302020204" pitchFamily="66" charset="0"/>
              </a:rPr>
              <a:t>-mak</a:t>
            </a:r>
            <a:endParaRPr lang="en-US" sz="6000" b="1" dirty="0">
              <a:solidFill>
                <a:srgbClr val="00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79584" y="148478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Televizyon izlemek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5536" y="3212976"/>
            <a:ext cx="8229600" cy="801439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</a:t>
            </a:r>
            <a:r>
              <a:rPr lang="tr-TR" b="1" u="sng" dirty="0" smtClean="0">
                <a:latin typeface="Comic Sans MS" panose="030F0702030302020204" pitchFamily="66" charset="0"/>
              </a:rPr>
              <a:t>Televizyon izle</a:t>
            </a:r>
            <a:r>
              <a:rPr lang="tr-TR" b="1" u="sng" dirty="0" smtClean="0">
                <a:solidFill>
                  <a:srgbClr val="66EC02"/>
                </a:solidFill>
                <a:latin typeface="Comic Sans MS" panose="030F0702030302020204" pitchFamily="66" charset="0"/>
              </a:rPr>
              <a:t>mek</a:t>
            </a:r>
            <a:r>
              <a:rPr lang="tr-TR" b="1" dirty="0" smtClean="0">
                <a:latin typeface="Comic Sans MS" panose="030F0702030302020204" pitchFamily="66" charset="0"/>
              </a:rPr>
              <a:t> çok iyi değil.=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5536" y="2274024"/>
            <a:ext cx="8504512" cy="745032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=Irina bugün </a:t>
            </a:r>
            <a:r>
              <a:rPr lang="tr-TR" b="1" u="sng" dirty="0" smtClean="0">
                <a:latin typeface="Comic Sans MS" panose="030F0702030302020204" pitchFamily="66" charset="0"/>
              </a:rPr>
              <a:t>televizyonu</a:t>
            </a:r>
            <a:r>
              <a:rPr lang="tr-TR" b="1" dirty="0" smtClean="0">
                <a:latin typeface="Comic Sans MS" panose="030F0702030302020204" pitchFamily="66" charset="0"/>
              </a:rPr>
              <a:t> çok </a:t>
            </a:r>
            <a:r>
              <a:rPr lang="tr-TR" b="1" u="sng" dirty="0" smtClean="0">
                <a:latin typeface="Comic Sans MS" panose="030F0702030302020204" pitchFamily="66" charset="0"/>
              </a:rPr>
              <a:t>izledi</a:t>
            </a:r>
            <a:r>
              <a:rPr lang="tr-TR" b="1" dirty="0" smtClean="0">
                <a:latin typeface="Comic Sans MS" panose="030F0702030302020204" pitchFamily="66" charset="0"/>
              </a:rPr>
              <a:t>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D:\mustafa\TÜRKÇE\ders materyalleri\derslerde kullanılacak materyaller\A Eylemler\obezite_ris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384" y="4014415"/>
            <a:ext cx="4283968" cy="227050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ustafa\Desktop\komik_resi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98288"/>
            <a:ext cx="3497799" cy="26597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10" name="Oval 9"/>
          <p:cNvSpPr/>
          <p:nvPr/>
        </p:nvSpPr>
        <p:spPr>
          <a:xfrm>
            <a:off x="8269242" y="4019889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433356" y="4174340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621995" y="4020960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786109" y="4175411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092525" y="4258863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56639" y="4413314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00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0944" y="2492896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>
                <a:latin typeface="Comic Sans MS" panose="030F0702030302020204" pitchFamily="66" charset="0"/>
              </a:rPr>
              <a:t>=</a:t>
            </a:r>
            <a:r>
              <a:rPr lang="tr-TR" b="1" dirty="0" smtClean="0">
                <a:latin typeface="Comic Sans MS" panose="030F0702030302020204" pitchFamily="66" charset="0"/>
              </a:rPr>
              <a:t>Ödev yap</a:t>
            </a:r>
            <a:r>
              <a:rPr lang="tr-TR" b="1" dirty="0" smtClean="0">
                <a:solidFill>
                  <a:srgbClr val="66EC02"/>
                </a:solidFill>
                <a:latin typeface="Comic Sans MS" panose="030F0702030302020204" pitchFamily="66" charset="0"/>
              </a:rPr>
              <a:t>mak</a:t>
            </a:r>
            <a:r>
              <a:rPr lang="tr-TR" b="1" dirty="0" smtClean="0">
                <a:latin typeface="Comic Sans MS" panose="030F0702030302020204" pitchFamily="66" charset="0"/>
              </a:rPr>
              <a:t> sıkıcı değil.=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60944" y="1524563"/>
            <a:ext cx="8229600" cy="801439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=Televizyon izle</a:t>
            </a:r>
            <a:r>
              <a:rPr lang="tr-TR" b="1" dirty="0" smtClean="0">
                <a:solidFill>
                  <a:srgbClr val="66EC02"/>
                </a:solidFill>
                <a:latin typeface="Comic Sans MS" panose="030F0702030302020204" pitchFamily="66" charset="0"/>
              </a:rPr>
              <a:t>mek</a:t>
            </a:r>
            <a:r>
              <a:rPr lang="tr-TR" b="1" dirty="0" smtClean="0">
                <a:latin typeface="Comic Sans MS" panose="030F0702030302020204" pitchFamily="66" charset="0"/>
              </a:rPr>
              <a:t> çok iyi değil.=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5536" y="40466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00FF00"/>
                </a:solidFill>
                <a:latin typeface="Comic Sans MS" panose="030F0702030302020204" pitchFamily="66" charset="0"/>
              </a:rPr>
              <a:t>-mak</a:t>
            </a:r>
            <a:endParaRPr lang="en-US" sz="6000" b="1" dirty="0">
              <a:solidFill>
                <a:srgbClr val="00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Freeform 4"/>
          <p:cNvSpPr/>
          <p:nvPr/>
        </p:nvSpPr>
        <p:spPr>
          <a:xfrm rot="21200585">
            <a:off x="4218317" y="2256484"/>
            <a:ext cx="914851" cy="139034"/>
          </a:xfrm>
          <a:custGeom>
            <a:avLst/>
            <a:gdLst>
              <a:gd name="connsiteX0" fmla="*/ 0 w 3950208"/>
              <a:gd name="connsiteY0" fmla="*/ 207716 h 341828"/>
              <a:gd name="connsiteX1" fmla="*/ 707136 w 3950208"/>
              <a:gd name="connsiteY1" fmla="*/ 85796 h 341828"/>
              <a:gd name="connsiteX2" fmla="*/ 1780032 w 3950208"/>
              <a:gd name="connsiteY2" fmla="*/ 452 h 341828"/>
              <a:gd name="connsiteX3" fmla="*/ 3011424 w 3950208"/>
              <a:gd name="connsiteY3" fmla="*/ 122372 h 341828"/>
              <a:gd name="connsiteX4" fmla="*/ 3950208 w 3950208"/>
              <a:gd name="connsiteY4" fmla="*/ 341828 h 341828"/>
              <a:gd name="connsiteX5" fmla="*/ 3950208 w 3950208"/>
              <a:gd name="connsiteY5" fmla="*/ 341828 h 34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50208" h="341828">
                <a:moveTo>
                  <a:pt x="0" y="207716"/>
                </a:moveTo>
                <a:cubicBezTo>
                  <a:pt x="205232" y="164028"/>
                  <a:pt x="410464" y="120340"/>
                  <a:pt x="707136" y="85796"/>
                </a:cubicBezTo>
                <a:cubicBezTo>
                  <a:pt x="1003808" y="51252"/>
                  <a:pt x="1395984" y="-5644"/>
                  <a:pt x="1780032" y="452"/>
                </a:cubicBezTo>
                <a:cubicBezTo>
                  <a:pt x="2164080" y="6548"/>
                  <a:pt x="2649728" y="65476"/>
                  <a:pt x="3011424" y="122372"/>
                </a:cubicBezTo>
                <a:cubicBezTo>
                  <a:pt x="3373120" y="179268"/>
                  <a:pt x="3950208" y="341828"/>
                  <a:pt x="3950208" y="341828"/>
                </a:cubicBezTo>
                <a:lnTo>
                  <a:pt x="3950208" y="341828"/>
                </a:lnTo>
              </a:path>
            </a:pathLst>
          </a:custGeom>
          <a:noFill/>
          <a:ln w="76200">
            <a:solidFill>
              <a:schemeClr val="bg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21200585">
            <a:off x="3076320" y="3181117"/>
            <a:ext cx="916709" cy="45719"/>
          </a:xfrm>
          <a:custGeom>
            <a:avLst/>
            <a:gdLst>
              <a:gd name="connsiteX0" fmla="*/ 0 w 3950208"/>
              <a:gd name="connsiteY0" fmla="*/ 207716 h 341828"/>
              <a:gd name="connsiteX1" fmla="*/ 707136 w 3950208"/>
              <a:gd name="connsiteY1" fmla="*/ 85796 h 341828"/>
              <a:gd name="connsiteX2" fmla="*/ 1780032 w 3950208"/>
              <a:gd name="connsiteY2" fmla="*/ 452 h 341828"/>
              <a:gd name="connsiteX3" fmla="*/ 3011424 w 3950208"/>
              <a:gd name="connsiteY3" fmla="*/ 122372 h 341828"/>
              <a:gd name="connsiteX4" fmla="*/ 3950208 w 3950208"/>
              <a:gd name="connsiteY4" fmla="*/ 341828 h 341828"/>
              <a:gd name="connsiteX5" fmla="*/ 3950208 w 3950208"/>
              <a:gd name="connsiteY5" fmla="*/ 341828 h 34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50208" h="341828">
                <a:moveTo>
                  <a:pt x="0" y="207716"/>
                </a:moveTo>
                <a:cubicBezTo>
                  <a:pt x="205232" y="164028"/>
                  <a:pt x="410464" y="120340"/>
                  <a:pt x="707136" y="85796"/>
                </a:cubicBezTo>
                <a:cubicBezTo>
                  <a:pt x="1003808" y="51252"/>
                  <a:pt x="1395984" y="-5644"/>
                  <a:pt x="1780032" y="452"/>
                </a:cubicBezTo>
                <a:cubicBezTo>
                  <a:pt x="2164080" y="6548"/>
                  <a:pt x="2649728" y="65476"/>
                  <a:pt x="3011424" y="122372"/>
                </a:cubicBezTo>
                <a:cubicBezTo>
                  <a:pt x="3373120" y="179268"/>
                  <a:pt x="3950208" y="341828"/>
                  <a:pt x="3950208" y="341828"/>
                </a:cubicBezTo>
                <a:lnTo>
                  <a:pt x="3950208" y="341828"/>
                </a:lnTo>
              </a:path>
            </a:pathLst>
          </a:custGeom>
          <a:noFill/>
          <a:ln w="76200">
            <a:solidFill>
              <a:schemeClr val="bg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Diagonal Corner Rectangle 6"/>
          <p:cNvSpPr/>
          <p:nvPr/>
        </p:nvSpPr>
        <p:spPr>
          <a:xfrm>
            <a:off x="1666020" y="3861048"/>
            <a:ext cx="5688632" cy="2448272"/>
          </a:xfrm>
          <a:prstGeom prst="round2DiagRect">
            <a:avLst/>
          </a:prstGeom>
          <a:blipFill>
            <a:blip r:embed="rId2"/>
            <a:tile tx="0" ty="0" sx="100000" sy="100000" flip="none" algn="tl"/>
          </a:blip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tr-TR" sz="4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anose="030F0702030302020204" pitchFamily="66" charset="0"/>
              </a:rPr>
              <a:t>a,ı,o,u       mak</a:t>
            </a:r>
          </a:p>
          <a:p>
            <a:pPr algn="ctr"/>
            <a:r>
              <a:rPr lang="tr-TR" sz="4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anose="030F0702030302020204" pitchFamily="66" charset="0"/>
              </a:rPr>
              <a:t>e,i,ö,ü       mek</a:t>
            </a:r>
            <a:endParaRPr lang="en-US" sz="48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355976" y="4581128"/>
            <a:ext cx="1224136" cy="2160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55976" y="5301208"/>
            <a:ext cx="1224136" cy="2160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88224" y="5955336"/>
            <a:ext cx="0" cy="720080"/>
          </a:xfrm>
          <a:prstGeom prst="line">
            <a:avLst/>
          </a:prstGeom>
          <a:ln w="76200">
            <a:solidFill>
              <a:srgbClr val="00FF00"/>
            </a:solidFill>
          </a:ln>
          <a:scene3d>
            <a:camera prst="isometricOffAxis2Lef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338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uild="p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95536" y="40466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-ma</a:t>
            </a:r>
            <a:endParaRPr lang="en-US" sz="6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95536" y="2728376"/>
            <a:ext cx="8504512" cy="1080120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=Andreea futbol </a:t>
            </a:r>
            <a:r>
              <a:rPr lang="tr-TR" b="1" u="sng" dirty="0" smtClean="0">
                <a:latin typeface="Comic Sans MS" panose="030F0702030302020204" pitchFamily="66" charset="0"/>
              </a:rPr>
              <a:t>oyna</a:t>
            </a:r>
            <a:r>
              <a:rPr lang="tr-TR" b="1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ma</a:t>
            </a:r>
            <a:r>
              <a:rPr lang="tr-TR" b="1" u="sng" dirty="0" smtClean="0">
                <a:latin typeface="Comic Sans MS" panose="030F0702030302020204" pitchFamily="66" charset="0"/>
              </a:rPr>
              <a:t>yı</a:t>
            </a:r>
            <a:r>
              <a:rPr lang="tr-TR" b="1" dirty="0" smtClean="0">
                <a:latin typeface="Comic Sans MS" panose="030F0702030302020204" pitchFamily="66" charset="0"/>
              </a:rPr>
              <a:t> sevmiyor, ama Radu seviyor.=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79584" y="148478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Futbol oynamak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pic>
        <p:nvPicPr>
          <p:cNvPr id="6" name="Picture 3" descr="C:\Users\mustafa\Desktop\Futbol-Topu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18559">
            <a:off x="7089032" y="4637300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ustafa\Desktop\Futbol-Topu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45" y="4460173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ustafa\Desktop\Futbol-Topu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09179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ustafa\Desktop\Futbol-Topu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3445">
            <a:off x="7692704" y="5509179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ustafa\Desktop\Futbol-Topu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6533">
            <a:off x="6485360" y="5509179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ustafa\Desktop\Futbol-Topu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4911">
            <a:off x="4624263" y="5509179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ustafa\Desktop\Futbol-Topu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10094">
            <a:off x="4020591" y="4653136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ustafa\Desktop\Futbol-Topu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129" y="5476320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mustafa\Desktop\Futbol-Topu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22864">
            <a:off x="1883174" y="5453411"/>
            <a:ext cx="1207344" cy="12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763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69648" y="4437112"/>
            <a:ext cx="8504512" cy="1935832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=Salih pop </a:t>
            </a:r>
            <a:r>
              <a:rPr lang="tr-TR" b="1" u="sng" dirty="0" smtClean="0">
                <a:latin typeface="Comic Sans MS" panose="030F0702030302020204" pitchFamily="66" charset="0"/>
              </a:rPr>
              <a:t>müzik dinle</a:t>
            </a:r>
            <a:r>
              <a:rPr lang="tr-TR" b="1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me</a:t>
            </a:r>
            <a:r>
              <a:rPr lang="tr-TR" b="1" u="sng" dirty="0" smtClean="0">
                <a:latin typeface="Comic Sans MS" panose="030F0702030302020204" pitchFamily="66" charset="0"/>
              </a:rPr>
              <a:t>yi</a:t>
            </a:r>
            <a:r>
              <a:rPr lang="tr-TR" b="1" dirty="0" smtClean="0">
                <a:latin typeface="Comic Sans MS" panose="030F0702030302020204" pitchFamily="66" charset="0"/>
              </a:rPr>
              <a:t> seviyor ama Cosmin Bey klasik </a:t>
            </a:r>
            <a:r>
              <a:rPr lang="tr-TR" b="1" u="sng" dirty="0" smtClean="0">
                <a:latin typeface="Comic Sans MS" panose="030F0702030302020204" pitchFamily="66" charset="0"/>
              </a:rPr>
              <a:t>müzik dinle</a:t>
            </a:r>
            <a:r>
              <a:rPr lang="tr-TR" b="1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me</a:t>
            </a:r>
            <a:r>
              <a:rPr lang="tr-TR" b="1" u="sng" dirty="0" smtClean="0">
                <a:latin typeface="Comic Sans MS" panose="030F0702030302020204" pitchFamily="66" charset="0"/>
              </a:rPr>
              <a:t>yi</a:t>
            </a:r>
            <a:r>
              <a:rPr lang="tr-TR" b="1" dirty="0" smtClean="0">
                <a:latin typeface="Comic Sans MS" panose="030F0702030302020204" pitchFamily="66" charset="0"/>
              </a:rPr>
              <a:t> seviyor.=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0992" y="1340768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Müzik dinlemek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0992" y="404663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-ma</a:t>
            </a:r>
            <a:endParaRPr lang="en-US" sz="6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3" name="Picture 3" descr="C:\Users\mustafa\Desktop\pop_muzik_zekayi_gelistiriyor13789848070_h1073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44061"/>
            <a:ext cx="5358984" cy="25879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C:\Users\mustafa\Desktop\moder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36" y="2048142"/>
            <a:ext cx="3942556" cy="2583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6" name="Picture 6" descr="C:\Users\mustafa\Desktop\Top-Pop-Musi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479" y="554427"/>
            <a:ext cx="2163068" cy="1927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2" descr="C:\Users\mustafa\Desktop\wolfgang-amadeus-mozar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5" y="2011293"/>
            <a:ext cx="1404392" cy="15071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7" name="Oval 16"/>
          <p:cNvSpPr/>
          <p:nvPr/>
        </p:nvSpPr>
        <p:spPr>
          <a:xfrm>
            <a:off x="1027201" y="3018933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228836" y="3151616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759814" y="2126839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923928" y="2281290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498443" y="2103097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662557" y="2257548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207605" y="2097879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8371719" y="2252330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220365" y="469022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384479" y="623473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5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69648" y="4437112"/>
            <a:ext cx="8504512" cy="1935832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latin typeface="Comic Sans MS" panose="030F0702030302020204" pitchFamily="66" charset="0"/>
              </a:rPr>
              <a:t>=Vlad kitap </a:t>
            </a:r>
            <a:r>
              <a:rPr lang="tr-TR" b="1" u="sng" dirty="0" smtClean="0">
                <a:latin typeface="Comic Sans MS" panose="030F0702030302020204" pitchFamily="66" charset="0"/>
              </a:rPr>
              <a:t>oku</a:t>
            </a:r>
            <a:r>
              <a:rPr lang="tr-TR" b="1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ma</a:t>
            </a:r>
            <a:r>
              <a:rPr lang="tr-TR" b="1" u="sng" dirty="0" smtClean="0">
                <a:latin typeface="Comic Sans MS" panose="030F0702030302020204" pitchFamily="66" charset="0"/>
              </a:rPr>
              <a:t>yı</a:t>
            </a:r>
            <a:r>
              <a:rPr lang="tr-TR" b="1" dirty="0" smtClean="0">
                <a:latin typeface="Comic Sans MS" panose="030F0702030302020204" pitchFamily="66" charset="0"/>
              </a:rPr>
              <a:t> bekliyor, çünkü yarım saat sonra kitap okuyacak.= 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0992" y="1340768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800" b="1" dirty="0" smtClean="0">
                <a:latin typeface="Comic Sans MS" panose="030F0702030302020204" pitchFamily="66" charset="0"/>
              </a:rPr>
              <a:t>Kitap okumak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41140" y="411654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6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-ma</a:t>
            </a:r>
            <a:endParaRPr lang="en-US" sz="6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271868" y="512200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35982" y="666651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455558" y="505208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619672" y="659659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:\Users\mustafa\Desktop\kahve-molas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51616"/>
            <a:ext cx="3856484" cy="25761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mustafa\Desktop\3509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97400">
            <a:off x="4113849" y="1367239"/>
            <a:ext cx="4643966" cy="2902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" name="Oval 13"/>
          <p:cNvSpPr/>
          <p:nvPr/>
        </p:nvSpPr>
        <p:spPr>
          <a:xfrm>
            <a:off x="6183804" y="1441312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347918" y="1595763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298879" y="2356477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462993" y="2510928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200110" y="4426394"/>
            <a:ext cx="504056" cy="4995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364224" y="4580845"/>
            <a:ext cx="175828" cy="20108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92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İsim-Fiil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2014-02-21T02:04:43Z</dcterms:created>
  <dcterms:modified xsi:type="dcterms:W3CDTF">2014-10-28T19:43:52Z</dcterms:modified>
</cp:coreProperties>
</file>