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52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50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987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629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278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294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35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133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42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5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79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89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09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28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72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67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05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D5147C-AF54-4A58-AF1F-74DE66FEDAAF}" type="datetimeFigureOut">
              <a:rPr lang="tr-TR" smtClean="0"/>
              <a:t>14.10.2014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C891AE-D6E1-4BED-85A5-FFACA8A284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0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İSİM CÜMLELERİ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NOMİNAL SENTENCES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29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POZİTİF ÖRNEKLER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r>
              <a:rPr lang="tr-TR" dirty="0" smtClean="0"/>
              <a:t>Ben tembel</a:t>
            </a:r>
            <a:r>
              <a:rPr lang="tr-TR" dirty="0">
                <a:solidFill>
                  <a:srgbClr val="FF0000"/>
                </a:solidFill>
              </a:rPr>
              <a:t>i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endParaRPr lang="tr-TR" dirty="0" smtClean="0"/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tembel</a:t>
            </a:r>
            <a:r>
              <a:rPr lang="tr-TR" dirty="0" smtClean="0">
                <a:solidFill>
                  <a:srgbClr val="FF0000"/>
                </a:solidFill>
              </a:rPr>
              <a:t>sin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 tembel</a:t>
            </a:r>
            <a:endParaRPr lang="tr-TR" dirty="0"/>
          </a:p>
          <a:p>
            <a:r>
              <a:rPr lang="tr-TR" dirty="0" smtClean="0"/>
              <a:t>Biz tembel</a:t>
            </a:r>
            <a:r>
              <a:rPr lang="tr-TR" dirty="0" smtClean="0">
                <a:solidFill>
                  <a:srgbClr val="FF0000"/>
                </a:solidFill>
              </a:rPr>
              <a:t>iz</a:t>
            </a: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Siz tembel</a:t>
            </a:r>
            <a:r>
              <a:rPr lang="tr-TR" dirty="0" smtClean="0">
                <a:solidFill>
                  <a:srgbClr val="FF0000"/>
                </a:solidFill>
              </a:rPr>
              <a:t>siniz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Onlar tembel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243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Eğer cümlenin sonunda vokal varsa;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pPr marL="0" indent="0">
              <a:buNone/>
            </a:pPr>
            <a:r>
              <a:rPr lang="tr-TR" sz="3600" dirty="0" smtClean="0"/>
              <a:t>Ben öğrenci</a:t>
            </a:r>
            <a:r>
              <a:rPr lang="tr-TR" sz="3600" dirty="0" smtClean="0">
                <a:solidFill>
                  <a:srgbClr val="FF0000"/>
                </a:solidFill>
              </a:rPr>
              <a:t>(y)im</a:t>
            </a:r>
          </a:p>
          <a:p>
            <a:pPr marL="0" indent="0">
              <a:buNone/>
            </a:pPr>
            <a:r>
              <a:rPr lang="tr-TR" dirty="0" smtClean="0"/>
              <a:t>Sen öğrenci</a:t>
            </a:r>
            <a:r>
              <a:rPr lang="tr-TR" dirty="0" smtClean="0">
                <a:solidFill>
                  <a:srgbClr val="FF0000"/>
                </a:solidFill>
              </a:rPr>
              <a:t>sin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 öğrenci</a:t>
            </a:r>
          </a:p>
          <a:p>
            <a:pPr marL="0" indent="0">
              <a:buNone/>
            </a:pPr>
            <a:r>
              <a:rPr lang="tr-TR" sz="3600" dirty="0" smtClean="0"/>
              <a:t>Biz öğrenci</a:t>
            </a:r>
            <a:r>
              <a:rPr lang="tr-TR" sz="3600" dirty="0" smtClean="0">
                <a:solidFill>
                  <a:srgbClr val="FF0000"/>
                </a:solidFill>
              </a:rPr>
              <a:t>(y)iz</a:t>
            </a:r>
            <a:endParaRPr lang="tr-TR" sz="3600" dirty="0" smtClean="0"/>
          </a:p>
          <a:p>
            <a:pPr marL="0" indent="0">
              <a:buNone/>
            </a:pPr>
            <a:r>
              <a:rPr lang="tr-TR" dirty="0" smtClean="0"/>
              <a:t>Siz öğrenci</a:t>
            </a:r>
            <a:r>
              <a:rPr lang="tr-TR" dirty="0" smtClean="0">
                <a:solidFill>
                  <a:srgbClr val="FF0000"/>
                </a:solidFill>
              </a:rPr>
              <a:t>siniz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Onlar öğrenci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6217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55614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624085"/>
            <a:ext cx="4895055" cy="416711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 Ben hasta</a:t>
            </a:r>
            <a:r>
              <a:rPr lang="tr-TR" sz="2800" dirty="0" smtClean="0">
                <a:solidFill>
                  <a:srgbClr val="FF0000"/>
                </a:solidFill>
              </a:rPr>
              <a:t>(y)</a:t>
            </a:r>
            <a:r>
              <a:rPr lang="tr-TR" sz="2800" dirty="0" err="1" smtClean="0">
                <a:solidFill>
                  <a:srgbClr val="FF0000"/>
                </a:solidFill>
              </a:rPr>
              <a:t>ım</a:t>
            </a:r>
            <a:endParaRPr lang="tr-TR" sz="2800" dirty="0" smtClean="0"/>
          </a:p>
          <a:p>
            <a:r>
              <a:rPr lang="tr-TR" sz="2800" dirty="0" smtClean="0"/>
              <a:t>Sen hasta</a:t>
            </a:r>
            <a:r>
              <a:rPr lang="tr-TR" sz="2800" dirty="0" smtClean="0">
                <a:solidFill>
                  <a:srgbClr val="FF0000"/>
                </a:solidFill>
              </a:rPr>
              <a:t>sın</a:t>
            </a:r>
            <a:endParaRPr lang="tr-TR" sz="2800" dirty="0" smtClean="0"/>
          </a:p>
          <a:p>
            <a:r>
              <a:rPr lang="tr-TR" sz="2800" dirty="0" smtClean="0"/>
              <a:t>O hasta</a:t>
            </a:r>
          </a:p>
          <a:p>
            <a:r>
              <a:rPr lang="tr-TR" sz="2800" dirty="0" smtClean="0"/>
              <a:t>Biz hasta</a:t>
            </a:r>
            <a:r>
              <a:rPr lang="tr-TR" sz="2800" dirty="0" smtClean="0">
                <a:solidFill>
                  <a:srgbClr val="FF0000"/>
                </a:solidFill>
              </a:rPr>
              <a:t>(y)</a:t>
            </a:r>
            <a:r>
              <a:rPr lang="tr-TR" sz="2800" dirty="0" err="1" smtClean="0">
                <a:solidFill>
                  <a:srgbClr val="FF0000"/>
                </a:solidFill>
              </a:rPr>
              <a:t>ız</a:t>
            </a:r>
            <a:endParaRPr lang="tr-TR" sz="2800" dirty="0" smtClean="0"/>
          </a:p>
          <a:p>
            <a:r>
              <a:rPr lang="tr-TR" sz="2800" dirty="0" smtClean="0"/>
              <a:t>Siz hasta</a:t>
            </a:r>
            <a:r>
              <a:rPr lang="tr-TR" sz="2800" dirty="0" smtClean="0">
                <a:solidFill>
                  <a:srgbClr val="FF0000"/>
                </a:solidFill>
              </a:rPr>
              <a:t>sınız</a:t>
            </a:r>
            <a:endParaRPr lang="tr-TR" sz="2800" dirty="0" smtClean="0"/>
          </a:p>
          <a:p>
            <a:r>
              <a:rPr lang="tr-TR" sz="2800" dirty="0" smtClean="0"/>
              <a:t>Onlar hasta</a:t>
            </a:r>
            <a:r>
              <a:rPr lang="tr-TR" sz="2800" dirty="0" smtClean="0">
                <a:solidFill>
                  <a:srgbClr val="FF0000"/>
                </a:solidFill>
              </a:rPr>
              <a:t>(</a:t>
            </a:r>
            <a:r>
              <a:rPr lang="tr-TR" sz="2800" dirty="0" err="1" smtClean="0">
                <a:solidFill>
                  <a:srgbClr val="FF0000"/>
                </a:solidFill>
              </a:rPr>
              <a:t>lar</a:t>
            </a:r>
            <a:r>
              <a:rPr lang="tr-TR" sz="2800" dirty="0" smtClean="0">
                <a:solidFill>
                  <a:srgbClr val="FF0000"/>
                </a:solidFill>
              </a:rPr>
              <a:t>)</a:t>
            </a:r>
            <a:endParaRPr lang="tr-TR" sz="2800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624085"/>
            <a:ext cx="4895056" cy="4167115"/>
          </a:xfrm>
        </p:spPr>
        <p:txBody>
          <a:bodyPr/>
          <a:lstStyle/>
          <a:p>
            <a:r>
              <a:rPr lang="tr-TR" sz="2800" dirty="0" smtClean="0"/>
              <a:t>Ben hemşire</a:t>
            </a:r>
            <a:r>
              <a:rPr lang="tr-TR" sz="2800" dirty="0" smtClean="0">
                <a:solidFill>
                  <a:srgbClr val="FF0000"/>
                </a:solidFill>
              </a:rPr>
              <a:t>(y)im</a:t>
            </a:r>
            <a:endParaRPr lang="tr-TR" sz="2800" dirty="0" smtClean="0"/>
          </a:p>
          <a:p>
            <a:r>
              <a:rPr lang="tr-TR" sz="2800" dirty="0" smtClean="0"/>
              <a:t>Sen hemşire</a:t>
            </a:r>
            <a:r>
              <a:rPr lang="tr-TR" sz="2800" dirty="0" smtClean="0">
                <a:solidFill>
                  <a:srgbClr val="FF0000"/>
                </a:solidFill>
              </a:rPr>
              <a:t>sin</a:t>
            </a:r>
            <a:endParaRPr lang="tr-TR" sz="2800" dirty="0" smtClean="0"/>
          </a:p>
          <a:p>
            <a:r>
              <a:rPr lang="tr-TR" sz="2800" dirty="0" smtClean="0"/>
              <a:t>O hemşire</a:t>
            </a:r>
          </a:p>
          <a:p>
            <a:r>
              <a:rPr lang="tr-TR" sz="2800" dirty="0" smtClean="0"/>
              <a:t>Biz hemşire</a:t>
            </a:r>
            <a:r>
              <a:rPr lang="tr-TR" sz="2800" dirty="0" smtClean="0">
                <a:solidFill>
                  <a:srgbClr val="FF0000"/>
                </a:solidFill>
              </a:rPr>
              <a:t>yiz</a:t>
            </a:r>
            <a:endParaRPr lang="tr-TR" sz="2800" dirty="0" smtClean="0"/>
          </a:p>
          <a:p>
            <a:r>
              <a:rPr lang="tr-TR" sz="2800" dirty="0" smtClean="0"/>
              <a:t>Siz hemşire</a:t>
            </a:r>
            <a:r>
              <a:rPr lang="tr-TR" sz="2800" dirty="0" smtClean="0">
                <a:solidFill>
                  <a:srgbClr val="FF0000"/>
                </a:solidFill>
              </a:rPr>
              <a:t>siniz</a:t>
            </a:r>
            <a:endParaRPr lang="tr-TR" sz="2800" dirty="0" smtClean="0"/>
          </a:p>
          <a:p>
            <a:r>
              <a:rPr lang="tr-TR" sz="2800" dirty="0" smtClean="0"/>
              <a:t>Onlar hemşire</a:t>
            </a:r>
            <a:r>
              <a:rPr lang="tr-TR" sz="2800" dirty="0" smtClean="0">
                <a:solidFill>
                  <a:srgbClr val="FF0000"/>
                </a:solidFill>
              </a:rPr>
              <a:t>(</a:t>
            </a:r>
            <a:r>
              <a:rPr lang="tr-TR" sz="2800" dirty="0" err="1" smtClean="0">
                <a:solidFill>
                  <a:srgbClr val="FF0000"/>
                </a:solidFill>
              </a:rPr>
              <a:t>ler</a:t>
            </a:r>
            <a:r>
              <a:rPr lang="tr-TR" sz="2800" dirty="0" smtClean="0">
                <a:solidFill>
                  <a:srgbClr val="FF0000"/>
                </a:solidFill>
              </a:rPr>
              <a:t>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6826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06272"/>
          </a:xfrm>
        </p:spPr>
        <p:txBody>
          <a:bodyPr/>
          <a:lstStyle/>
          <a:p>
            <a:r>
              <a:rPr lang="tr-TR" dirty="0" smtClean="0"/>
              <a:t>NEGATİF ÖRNEKLER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484310" y="1665027"/>
            <a:ext cx="10018713" cy="4353636"/>
          </a:xfrm>
        </p:spPr>
        <p:txBody>
          <a:bodyPr/>
          <a:lstStyle/>
          <a:p>
            <a:r>
              <a:rPr lang="tr-TR" dirty="0" smtClean="0"/>
              <a:t>Ben doktor </a:t>
            </a:r>
            <a:r>
              <a:rPr lang="tr-TR" dirty="0" smtClean="0">
                <a:solidFill>
                  <a:srgbClr val="FF0000"/>
                </a:solidFill>
              </a:rPr>
              <a:t>değilim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doktor </a:t>
            </a:r>
            <a:r>
              <a:rPr lang="tr-TR" dirty="0" smtClean="0">
                <a:solidFill>
                  <a:srgbClr val="FF0000"/>
                </a:solidFill>
              </a:rPr>
              <a:t>değilsin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O doktor </a:t>
            </a:r>
            <a:r>
              <a:rPr lang="tr-TR" dirty="0" smtClean="0">
                <a:solidFill>
                  <a:srgbClr val="FF0000"/>
                </a:solidFill>
              </a:rPr>
              <a:t>değil</a:t>
            </a:r>
            <a:endParaRPr lang="tr-TR" dirty="0" smtClean="0"/>
          </a:p>
          <a:p>
            <a:r>
              <a:rPr lang="tr-TR" dirty="0" smtClean="0"/>
              <a:t>Biz doktor </a:t>
            </a:r>
            <a:r>
              <a:rPr lang="tr-TR" dirty="0" smtClean="0">
                <a:solidFill>
                  <a:srgbClr val="FF0000"/>
                </a:solidFill>
              </a:rPr>
              <a:t>değiliz</a:t>
            </a:r>
            <a:endParaRPr lang="tr-TR" dirty="0" smtClean="0"/>
          </a:p>
          <a:p>
            <a:r>
              <a:rPr lang="tr-TR" dirty="0" smtClean="0"/>
              <a:t>Siz doktor </a:t>
            </a:r>
            <a:r>
              <a:rPr lang="tr-TR" dirty="0" smtClean="0">
                <a:solidFill>
                  <a:srgbClr val="FF0000"/>
                </a:solidFill>
              </a:rPr>
              <a:t>değilsiniz</a:t>
            </a:r>
            <a:endParaRPr lang="tr-TR" dirty="0" smtClean="0"/>
          </a:p>
          <a:p>
            <a:r>
              <a:rPr lang="tr-TR" dirty="0" smtClean="0"/>
              <a:t>Onlar doktor </a:t>
            </a:r>
            <a:r>
              <a:rPr lang="tr-TR" dirty="0" smtClean="0">
                <a:solidFill>
                  <a:srgbClr val="FF0000"/>
                </a:solidFill>
              </a:rPr>
              <a:t>değil(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NEGATİF ÖRNEKLER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r>
              <a:rPr lang="tr-TR" dirty="0" smtClean="0"/>
              <a:t>Ben tembel değil</a:t>
            </a:r>
            <a:r>
              <a:rPr lang="tr-TR" dirty="0" smtClean="0">
                <a:solidFill>
                  <a:srgbClr val="FF0000"/>
                </a:solidFill>
              </a:rPr>
              <a:t>im</a:t>
            </a:r>
            <a:endParaRPr lang="tr-TR" dirty="0" smtClean="0"/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tembel değil</a:t>
            </a:r>
            <a:r>
              <a:rPr lang="tr-TR" dirty="0" smtClean="0">
                <a:solidFill>
                  <a:srgbClr val="FF0000"/>
                </a:solidFill>
              </a:rPr>
              <a:t>sin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 tembel değil</a:t>
            </a:r>
            <a:endParaRPr lang="tr-TR" dirty="0"/>
          </a:p>
          <a:p>
            <a:r>
              <a:rPr lang="tr-TR" dirty="0" smtClean="0"/>
              <a:t>Biz tembel değil</a:t>
            </a:r>
            <a:r>
              <a:rPr lang="tr-TR" dirty="0" smtClean="0">
                <a:solidFill>
                  <a:srgbClr val="FF0000"/>
                </a:solidFill>
              </a:rPr>
              <a:t>iz</a:t>
            </a: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Siz tembel değil</a:t>
            </a:r>
            <a:r>
              <a:rPr lang="tr-TR" dirty="0" smtClean="0">
                <a:solidFill>
                  <a:srgbClr val="FF0000"/>
                </a:solidFill>
              </a:rPr>
              <a:t>siniz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Onlar tembel değil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852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2438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POZİTİF SORU ÖRNEKLERİ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84310" y="1310185"/>
            <a:ext cx="10018713" cy="4481015"/>
          </a:xfrm>
        </p:spPr>
        <p:txBody>
          <a:bodyPr/>
          <a:lstStyle/>
          <a:p>
            <a:r>
              <a:rPr lang="tr-TR" dirty="0"/>
              <a:t>Ben </a:t>
            </a:r>
            <a:r>
              <a:rPr lang="tr-TR" dirty="0" smtClean="0"/>
              <a:t>doktor </a:t>
            </a:r>
            <a:r>
              <a:rPr lang="tr-TR" dirty="0" smtClean="0">
                <a:solidFill>
                  <a:srgbClr val="FF0000"/>
                </a:solidFill>
              </a:rPr>
              <a:t>muyum?</a:t>
            </a:r>
            <a:endParaRPr lang="tr-TR" dirty="0"/>
          </a:p>
          <a:p>
            <a:r>
              <a:rPr lang="tr-TR" dirty="0"/>
              <a:t>Sen </a:t>
            </a:r>
            <a:r>
              <a:rPr lang="tr-TR" dirty="0" smtClean="0"/>
              <a:t>doktor </a:t>
            </a:r>
            <a:r>
              <a:rPr lang="tr-TR" dirty="0">
                <a:solidFill>
                  <a:srgbClr val="FF0000"/>
                </a:solidFill>
              </a:rPr>
              <a:t>m</a:t>
            </a:r>
            <a:r>
              <a:rPr lang="tr-TR" dirty="0" smtClean="0">
                <a:solidFill>
                  <a:srgbClr val="FF0000"/>
                </a:solidFill>
              </a:rPr>
              <a:t>usun?</a:t>
            </a:r>
            <a:endParaRPr lang="tr-TR" dirty="0"/>
          </a:p>
          <a:p>
            <a:r>
              <a:rPr lang="tr-TR" dirty="0"/>
              <a:t>O </a:t>
            </a:r>
            <a:r>
              <a:rPr lang="tr-TR" dirty="0" smtClean="0"/>
              <a:t>doktor mu?</a:t>
            </a:r>
            <a:endParaRPr lang="tr-TR" dirty="0"/>
          </a:p>
          <a:p>
            <a:r>
              <a:rPr lang="tr-TR" dirty="0"/>
              <a:t>Biz </a:t>
            </a:r>
            <a:r>
              <a:rPr lang="tr-TR" dirty="0" smtClean="0"/>
              <a:t>doktor</a:t>
            </a:r>
            <a:r>
              <a:rPr lang="tr-TR" dirty="0" smtClean="0">
                <a:solidFill>
                  <a:srgbClr val="FF0000"/>
                </a:solidFill>
              </a:rPr>
              <a:t> muyuz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Siz </a:t>
            </a:r>
            <a:r>
              <a:rPr lang="tr-TR" dirty="0" smtClean="0"/>
              <a:t>doktor </a:t>
            </a:r>
            <a:r>
              <a:rPr lang="tr-TR" dirty="0" smtClean="0">
                <a:solidFill>
                  <a:srgbClr val="FF0000"/>
                </a:solidFill>
              </a:rPr>
              <a:t>musunuz</a:t>
            </a:r>
            <a:endParaRPr lang="tr-TR" dirty="0"/>
          </a:p>
          <a:p>
            <a:r>
              <a:rPr lang="tr-TR" dirty="0"/>
              <a:t>Onlar doktor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lar</a:t>
            </a:r>
            <a:r>
              <a:rPr lang="tr-TR" dirty="0" smtClean="0">
                <a:solidFill>
                  <a:srgbClr val="FF0000"/>
                </a:solidFill>
              </a:rPr>
              <a:t>) mı?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9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POZİTİF SORU ÖRNEKLER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r>
              <a:rPr lang="tr-TR" dirty="0" smtClean="0"/>
              <a:t>Ben tembel </a:t>
            </a:r>
            <a:r>
              <a:rPr lang="tr-TR" dirty="0" smtClean="0">
                <a:solidFill>
                  <a:srgbClr val="FF0000"/>
                </a:solidFill>
              </a:rPr>
              <a:t>miyim?</a:t>
            </a:r>
            <a:endParaRPr lang="tr-TR" dirty="0" smtClean="0"/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tembel </a:t>
            </a:r>
            <a:r>
              <a:rPr lang="tr-TR" dirty="0" smtClean="0">
                <a:solidFill>
                  <a:srgbClr val="FF0000"/>
                </a:solidFill>
              </a:rPr>
              <a:t>misin?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 tembel mi?</a:t>
            </a:r>
            <a:endParaRPr lang="tr-TR" dirty="0"/>
          </a:p>
          <a:p>
            <a:r>
              <a:rPr lang="tr-TR" dirty="0" smtClean="0"/>
              <a:t>Biz tembel </a:t>
            </a:r>
            <a:r>
              <a:rPr lang="tr-TR" dirty="0" smtClean="0">
                <a:solidFill>
                  <a:srgbClr val="FF0000"/>
                </a:solidFill>
              </a:rPr>
              <a:t>miyiz?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Siz tembel </a:t>
            </a:r>
            <a:r>
              <a:rPr lang="tr-TR" dirty="0" smtClean="0">
                <a:solidFill>
                  <a:srgbClr val="FF0000"/>
                </a:solidFill>
              </a:rPr>
              <a:t>misiniz?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Onlar tembel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 mi?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157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06272"/>
          </a:xfrm>
        </p:spPr>
        <p:txBody>
          <a:bodyPr/>
          <a:lstStyle/>
          <a:p>
            <a:r>
              <a:rPr lang="tr-TR" dirty="0" smtClean="0"/>
              <a:t>NEGATİF SORU ÖRNEKLER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484310" y="1665027"/>
            <a:ext cx="10018713" cy="4353636"/>
          </a:xfrm>
        </p:spPr>
        <p:txBody>
          <a:bodyPr/>
          <a:lstStyle/>
          <a:p>
            <a:r>
              <a:rPr lang="tr-TR" dirty="0" smtClean="0"/>
              <a:t>Ben doktor </a:t>
            </a:r>
            <a:r>
              <a:rPr lang="tr-TR" dirty="0" smtClean="0">
                <a:solidFill>
                  <a:srgbClr val="FF0000"/>
                </a:solidFill>
              </a:rPr>
              <a:t>değil miyim?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doktor </a:t>
            </a:r>
            <a:r>
              <a:rPr lang="tr-TR" dirty="0" smtClean="0">
                <a:solidFill>
                  <a:srgbClr val="FF0000"/>
                </a:solidFill>
              </a:rPr>
              <a:t>değil misin?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O doktor </a:t>
            </a:r>
            <a:r>
              <a:rPr lang="tr-TR" dirty="0" smtClean="0">
                <a:solidFill>
                  <a:srgbClr val="FF0000"/>
                </a:solidFill>
              </a:rPr>
              <a:t>değil mi?</a:t>
            </a:r>
            <a:endParaRPr lang="tr-TR" dirty="0" smtClean="0"/>
          </a:p>
          <a:p>
            <a:r>
              <a:rPr lang="tr-TR" dirty="0" smtClean="0"/>
              <a:t>Biz doktor </a:t>
            </a:r>
            <a:r>
              <a:rPr lang="tr-TR" dirty="0" smtClean="0">
                <a:solidFill>
                  <a:srgbClr val="FF0000"/>
                </a:solidFill>
              </a:rPr>
              <a:t>değil miyiz?</a:t>
            </a:r>
            <a:endParaRPr lang="tr-TR" dirty="0" smtClean="0"/>
          </a:p>
          <a:p>
            <a:r>
              <a:rPr lang="tr-TR" dirty="0" smtClean="0"/>
              <a:t>Siz doktor </a:t>
            </a:r>
            <a:r>
              <a:rPr lang="tr-TR" dirty="0" smtClean="0">
                <a:solidFill>
                  <a:srgbClr val="FF0000"/>
                </a:solidFill>
              </a:rPr>
              <a:t>değil misiniz?</a:t>
            </a:r>
            <a:endParaRPr lang="tr-TR" dirty="0" smtClean="0"/>
          </a:p>
          <a:p>
            <a:r>
              <a:rPr lang="tr-TR" dirty="0" smtClean="0"/>
              <a:t>Onlar doktor </a:t>
            </a:r>
            <a:r>
              <a:rPr lang="tr-TR" dirty="0" smtClean="0">
                <a:solidFill>
                  <a:srgbClr val="FF0000"/>
                </a:solidFill>
              </a:rPr>
              <a:t>değil(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 mi?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80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NEGATİF SORU ÖRNEKLER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r>
              <a:rPr lang="tr-TR" dirty="0" smtClean="0"/>
              <a:t>Ben tembel değil </a:t>
            </a:r>
            <a:r>
              <a:rPr lang="tr-TR" dirty="0" smtClean="0">
                <a:solidFill>
                  <a:srgbClr val="FF0000"/>
                </a:solidFill>
              </a:rPr>
              <a:t>miyim ?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Sen tembel değil </a:t>
            </a:r>
            <a:r>
              <a:rPr lang="tr-TR" dirty="0" smtClean="0">
                <a:solidFill>
                  <a:srgbClr val="FF0000"/>
                </a:solidFill>
              </a:rPr>
              <a:t>misin?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 tembel değil mi?</a:t>
            </a:r>
            <a:endParaRPr lang="tr-TR" dirty="0"/>
          </a:p>
          <a:p>
            <a:r>
              <a:rPr lang="tr-TR" dirty="0" smtClean="0"/>
              <a:t>Biz tembel değil </a:t>
            </a:r>
            <a:r>
              <a:rPr lang="tr-TR" dirty="0" smtClean="0">
                <a:solidFill>
                  <a:srgbClr val="FF0000"/>
                </a:solidFill>
              </a:rPr>
              <a:t>miyiz?</a:t>
            </a: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Siz tembel değil </a:t>
            </a:r>
            <a:r>
              <a:rPr lang="tr-TR" dirty="0" smtClean="0">
                <a:solidFill>
                  <a:srgbClr val="FF0000"/>
                </a:solidFill>
              </a:rPr>
              <a:t>misiniz?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Onlar tembel değil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 mi?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982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484311" y="286603"/>
            <a:ext cx="10018713" cy="60050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EGZERSİZLER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1484311" y="1246827"/>
            <a:ext cx="4607188" cy="576262"/>
          </a:xfrm>
        </p:spPr>
        <p:txBody>
          <a:bodyPr/>
          <a:lstStyle/>
          <a:p>
            <a:r>
              <a:rPr lang="tr-TR" dirty="0" smtClean="0"/>
              <a:t>OLUMLU (+)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1484311" y="1924333"/>
            <a:ext cx="4895056" cy="3866865"/>
          </a:xfrm>
        </p:spPr>
        <p:txBody>
          <a:bodyPr>
            <a:noAutofit/>
          </a:bodyPr>
          <a:lstStyle/>
          <a:p>
            <a:r>
              <a:rPr lang="tr-TR" sz="2400" dirty="0" smtClean="0"/>
              <a:t> Ben aç_______</a:t>
            </a:r>
          </a:p>
          <a:p>
            <a:r>
              <a:rPr lang="tr-TR" sz="2400" dirty="0" smtClean="0"/>
              <a:t>Biz güzel_____</a:t>
            </a:r>
          </a:p>
          <a:p>
            <a:r>
              <a:rPr lang="tr-TR" sz="2400" dirty="0"/>
              <a:t> O</a:t>
            </a:r>
            <a:r>
              <a:rPr lang="tr-TR" sz="2400" dirty="0" smtClean="0"/>
              <a:t>nlar çalışkan_____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Siz tembel________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Ben futbolcu_______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Onlar şarkıcı________</a:t>
            </a:r>
          </a:p>
          <a:p>
            <a:r>
              <a:rPr lang="tr-TR" sz="2400" dirty="0"/>
              <a:t> B</a:t>
            </a:r>
            <a:r>
              <a:rPr lang="tr-TR" sz="2400" dirty="0" smtClean="0"/>
              <a:t>en görevli__________</a:t>
            </a:r>
          </a:p>
          <a:p>
            <a:r>
              <a:rPr lang="tr-TR" sz="2400" dirty="0"/>
              <a:t> O</a:t>
            </a:r>
            <a:r>
              <a:rPr lang="tr-TR" sz="2400" dirty="0" smtClean="0"/>
              <a:t> mutlu_________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6607967" y="1246828"/>
            <a:ext cx="4622537" cy="576262"/>
          </a:xfrm>
        </p:spPr>
        <p:txBody>
          <a:bodyPr/>
          <a:lstStyle/>
          <a:p>
            <a:r>
              <a:rPr lang="tr-TR" dirty="0" smtClean="0"/>
              <a:t>OLUMSUZ (-)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>
          <a:xfrm>
            <a:off x="6607967" y="1924333"/>
            <a:ext cx="4895056" cy="3866866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Ben aç</a:t>
            </a:r>
            <a:r>
              <a:rPr lang="tr-TR" sz="2400" dirty="0" smtClean="0"/>
              <a:t>_______</a:t>
            </a:r>
          </a:p>
          <a:p>
            <a:r>
              <a:rPr lang="tr-TR" sz="2400" dirty="0"/>
              <a:t>Biz güzel_____</a:t>
            </a:r>
          </a:p>
          <a:p>
            <a:r>
              <a:rPr lang="tr-TR" sz="2400" dirty="0"/>
              <a:t>Onlar çalışkan_____</a:t>
            </a:r>
          </a:p>
          <a:p>
            <a:r>
              <a:rPr lang="tr-TR" sz="2400" dirty="0"/>
              <a:t> Siz tembel________</a:t>
            </a:r>
          </a:p>
          <a:p>
            <a:r>
              <a:rPr lang="tr-TR" sz="2400" dirty="0"/>
              <a:t>Ben futbolcu_______</a:t>
            </a:r>
          </a:p>
          <a:p>
            <a:r>
              <a:rPr lang="tr-TR" sz="2400" dirty="0"/>
              <a:t> Onlar şarkıcı________</a:t>
            </a:r>
          </a:p>
          <a:p>
            <a:r>
              <a:rPr lang="tr-TR" sz="2400" dirty="0"/>
              <a:t>Ben görevli__________</a:t>
            </a:r>
          </a:p>
          <a:p>
            <a:r>
              <a:rPr lang="tr-TR" sz="2400" dirty="0"/>
              <a:t> O mutlu_________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3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060813"/>
            <a:ext cx="10018713" cy="40533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BEN-----------I</a:t>
            </a:r>
          </a:p>
          <a:p>
            <a:pPr marL="0" indent="0">
              <a:buNone/>
            </a:pPr>
            <a:r>
              <a:rPr lang="tr-TR" dirty="0" smtClean="0"/>
              <a:t>SEN----------YOU</a:t>
            </a:r>
          </a:p>
          <a:p>
            <a:pPr marL="0" indent="0">
              <a:buNone/>
            </a:pPr>
            <a:r>
              <a:rPr lang="tr-TR" dirty="0" smtClean="0"/>
              <a:t>O-------------HE, SHE, IT</a:t>
            </a:r>
          </a:p>
          <a:p>
            <a:pPr marL="0" indent="0">
              <a:buNone/>
            </a:pPr>
            <a:r>
              <a:rPr lang="tr-TR" dirty="0" smtClean="0"/>
              <a:t>BİZ-----------WE</a:t>
            </a:r>
          </a:p>
          <a:p>
            <a:pPr marL="0" indent="0">
              <a:buNone/>
            </a:pPr>
            <a:r>
              <a:rPr lang="tr-TR" dirty="0" smtClean="0"/>
              <a:t>SİZ-----------YOU</a:t>
            </a:r>
          </a:p>
          <a:p>
            <a:pPr marL="0" indent="0">
              <a:buNone/>
            </a:pPr>
            <a:r>
              <a:rPr lang="tr-TR" dirty="0" smtClean="0"/>
              <a:t>ONLAR------THEY</a:t>
            </a:r>
          </a:p>
        </p:txBody>
      </p:sp>
    </p:spTree>
    <p:extLst>
      <p:ext uri="{BB962C8B-B14F-4D97-AF65-F5344CB8AC3E}">
        <p14:creationId xmlns:p14="http://schemas.microsoft.com/office/powerpoint/2010/main" val="4165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484311" y="286603"/>
            <a:ext cx="10018713" cy="60050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EGZERSİZLER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1484311" y="1246827"/>
            <a:ext cx="4607188" cy="576262"/>
          </a:xfrm>
        </p:spPr>
        <p:txBody>
          <a:bodyPr/>
          <a:lstStyle/>
          <a:p>
            <a:r>
              <a:rPr lang="tr-TR" dirty="0" smtClean="0"/>
              <a:t>OLUMLU SORU (+) (?)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1484311" y="1924333"/>
            <a:ext cx="4895056" cy="3866865"/>
          </a:xfrm>
        </p:spPr>
        <p:txBody>
          <a:bodyPr>
            <a:noAutofit/>
          </a:bodyPr>
          <a:lstStyle/>
          <a:p>
            <a:r>
              <a:rPr lang="tr-TR" sz="2400" dirty="0" smtClean="0"/>
              <a:t> Ben aç_____________________</a:t>
            </a:r>
          </a:p>
          <a:p>
            <a:r>
              <a:rPr lang="tr-TR" sz="2400" dirty="0" smtClean="0"/>
              <a:t>Biz güzel___________________</a:t>
            </a:r>
          </a:p>
          <a:p>
            <a:r>
              <a:rPr lang="tr-TR" sz="2400" dirty="0"/>
              <a:t> O</a:t>
            </a:r>
            <a:r>
              <a:rPr lang="tr-TR" sz="2400" dirty="0" smtClean="0"/>
              <a:t>nlar çalışkan_______________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Siz tembel__________________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Ben futbolcu________________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Onlar şarkıcı________________</a:t>
            </a:r>
          </a:p>
          <a:p>
            <a:r>
              <a:rPr lang="tr-TR" sz="2400" dirty="0"/>
              <a:t> B</a:t>
            </a:r>
            <a:r>
              <a:rPr lang="tr-TR" sz="2400" dirty="0" smtClean="0"/>
              <a:t>en görevli__________________</a:t>
            </a:r>
          </a:p>
          <a:p>
            <a:r>
              <a:rPr lang="tr-TR" sz="2400" dirty="0"/>
              <a:t> O</a:t>
            </a:r>
            <a:r>
              <a:rPr lang="tr-TR" sz="2400" dirty="0" smtClean="0"/>
              <a:t> </a:t>
            </a:r>
            <a:r>
              <a:rPr lang="tr-TR" sz="2400" smtClean="0"/>
              <a:t>mutlu____________________</a:t>
            </a:r>
            <a:endParaRPr lang="tr-TR" sz="2400" dirty="0" smtClean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6607967" y="1246828"/>
            <a:ext cx="4622537" cy="576262"/>
          </a:xfrm>
        </p:spPr>
        <p:txBody>
          <a:bodyPr/>
          <a:lstStyle/>
          <a:p>
            <a:r>
              <a:rPr lang="tr-TR" dirty="0" smtClean="0"/>
              <a:t>OLUMSUZ SORU (-) (?)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>
          <a:xfrm>
            <a:off x="6607967" y="1924333"/>
            <a:ext cx="4895056" cy="3866866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Ben aç</a:t>
            </a:r>
            <a:r>
              <a:rPr lang="tr-TR" sz="2400" dirty="0" smtClean="0"/>
              <a:t>_________________</a:t>
            </a:r>
          </a:p>
          <a:p>
            <a:r>
              <a:rPr lang="tr-TR" sz="2400" dirty="0"/>
              <a:t>Biz güzel</a:t>
            </a:r>
            <a:r>
              <a:rPr lang="tr-TR" sz="2400" dirty="0" smtClean="0"/>
              <a:t>_______________</a:t>
            </a:r>
            <a:endParaRPr lang="tr-TR" sz="2400" dirty="0"/>
          </a:p>
          <a:p>
            <a:r>
              <a:rPr lang="tr-TR" sz="2400" dirty="0"/>
              <a:t>Onlar çalışkan</a:t>
            </a:r>
            <a:r>
              <a:rPr lang="tr-TR" sz="2400" dirty="0" smtClean="0"/>
              <a:t>___________</a:t>
            </a:r>
            <a:endParaRPr lang="tr-TR" sz="2400" dirty="0"/>
          </a:p>
          <a:p>
            <a:r>
              <a:rPr lang="tr-TR" sz="2400" dirty="0"/>
              <a:t> Siz tembel</a:t>
            </a:r>
            <a:r>
              <a:rPr lang="tr-TR" sz="2400" dirty="0" smtClean="0"/>
              <a:t>______________</a:t>
            </a:r>
            <a:endParaRPr lang="tr-TR" sz="2400" dirty="0"/>
          </a:p>
          <a:p>
            <a:r>
              <a:rPr lang="tr-TR" sz="2400" dirty="0"/>
              <a:t>Ben futbolcu</a:t>
            </a:r>
            <a:r>
              <a:rPr lang="tr-TR" sz="2400" dirty="0" smtClean="0"/>
              <a:t>_____________</a:t>
            </a:r>
            <a:endParaRPr lang="tr-TR" sz="2400" dirty="0"/>
          </a:p>
          <a:p>
            <a:r>
              <a:rPr lang="tr-TR" sz="2400" dirty="0"/>
              <a:t> Onlar şarkıcı</a:t>
            </a:r>
            <a:r>
              <a:rPr lang="tr-TR" sz="2400" dirty="0" smtClean="0"/>
              <a:t>_____________</a:t>
            </a:r>
            <a:endParaRPr lang="tr-TR" sz="2400" dirty="0"/>
          </a:p>
          <a:p>
            <a:r>
              <a:rPr lang="tr-TR" sz="2400" dirty="0"/>
              <a:t>Ben görevli</a:t>
            </a:r>
            <a:r>
              <a:rPr lang="tr-TR" sz="2400" dirty="0" smtClean="0"/>
              <a:t>______________</a:t>
            </a:r>
            <a:endParaRPr lang="tr-TR" sz="2400" dirty="0"/>
          </a:p>
          <a:p>
            <a:r>
              <a:rPr lang="tr-TR" sz="2400" dirty="0"/>
              <a:t> O mutlu</a:t>
            </a:r>
            <a:r>
              <a:rPr lang="tr-TR" sz="2400" dirty="0" smtClean="0"/>
              <a:t>_________________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15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BEN (+)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r>
              <a:rPr lang="tr-TR" b="1" dirty="0" smtClean="0"/>
              <a:t>SEN (+)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0354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O</a:t>
            </a:r>
            <a:r>
              <a:rPr lang="tr-TR" b="1" dirty="0" smtClean="0"/>
              <a:t> (+)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r>
              <a:rPr lang="tr-TR" b="1" dirty="0" smtClean="0"/>
              <a:t>BİZ (+)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2171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SİZ (+)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ONLAR (+)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38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BEN (-)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SEN (-)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840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O</a:t>
            </a:r>
            <a:r>
              <a:rPr lang="tr-TR" b="1" dirty="0" smtClean="0"/>
              <a:t> (-)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BİZ (-)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8353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SİZ (-)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ONLAR (-)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7722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BEN (+) (?)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r>
              <a:rPr lang="tr-TR" b="1" dirty="0" smtClean="0"/>
              <a:t>SEN (+) (?)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783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O</a:t>
            </a:r>
            <a:r>
              <a:rPr lang="tr-TR" dirty="0" smtClean="0"/>
              <a:t> (+) (?)</a:t>
            </a:r>
          </a:p>
          <a:p>
            <a:r>
              <a:rPr lang="tr-TR" dirty="0" smtClean="0"/>
              <a:t>Okulda</a:t>
            </a:r>
          </a:p>
          <a:p>
            <a:r>
              <a:rPr lang="tr-TR" dirty="0" smtClean="0"/>
              <a:t>Ofiste</a:t>
            </a:r>
          </a:p>
          <a:p>
            <a:r>
              <a:rPr lang="tr-TR" dirty="0" smtClean="0"/>
              <a:t>Sınavda</a:t>
            </a:r>
          </a:p>
          <a:p>
            <a:r>
              <a:rPr lang="tr-TR" dirty="0" smtClean="0"/>
              <a:t>Ankara’da</a:t>
            </a:r>
          </a:p>
          <a:p>
            <a:r>
              <a:rPr lang="tr-TR" dirty="0" smtClean="0"/>
              <a:t>Türkiye’de</a:t>
            </a:r>
          </a:p>
          <a:p>
            <a:r>
              <a:rPr lang="tr-TR" dirty="0" smtClean="0"/>
              <a:t>Sınıfta</a:t>
            </a:r>
          </a:p>
          <a:p>
            <a:r>
              <a:rPr lang="tr-TR" dirty="0" smtClean="0"/>
              <a:t>Frankfurt’ta</a:t>
            </a:r>
          </a:p>
          <a:p>
            <a:r>
              <a:rPr lang="tr-TR" dirty="0" smtClean="0"/>
              <a:t>Kitapçıda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BİZ (+) (?)</a:t>
            </a:r>
          </a:p>
          <a:p>
            <a:r>
              <a:rPr lang="tr-TR" dirty="0" smtClean="0"/>
              <a:t>Okulda</a:t>
            </a:r>
            <a:endParaRPr lang="tr-TR" dirty="0"/>
          </a:p>
          <a:p>
            <a:r>
              <a:rPr lang="tr-TR" dirty="0"/>
              <a:t>Ofiste</a:t>
            </a:r>
          </a:p>
          <a:p>
            <a:r>
              <a:rPr lang="tr-TR" dirty="0"/>
              <a:t>Sınavda</a:t>
            </a:r>
          </a:p>
          <a:p>
            <a:r>
              <a:rPr lang="tr-TR" dirty="0"/>
              <a:t>Ankara’da</a:t>
            </a:r>
          </a:p>
          <a:p>
            <a:r>
              <a:rPr lang="tr-TR" dirty="0"/>
              <a:t>Türkiye’de</a:t>
            </a:r>
          </a:p>
          <a:p>
            <a:r>
              <a:rPr lang="tr-TR" dirty="0"/>
              <a:t>Sınıfta</a:t>
            </a:r>
          </a:p>
          <a:p>
            <a:r>
              <a:rPr lang="tr-TR" dirty="0"/>
              <a:t>Frankfurt’ta</a:t>
            </a:r>
          </a:p>
          <a:p>
            <a:r>
              <a:rPr lang="tr-TR" dirty="0"/>
              <a:t>Kitapçıda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03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SİZ (+) (?)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ONLAR (+) (?)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2860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538902" y="2227998"/>
            <a:ext cx="10018713" cy="1752599"/>
          </a:xfrm>
        </p:spPr>
        <p:txBody>
          <a:bodyPr/>
          <a:lstStyle/>
          <a:p>
            <a:r>
              <a:rPr lang="tr-TR" dirty="0" smtClean="0"/>
              <a:t>Ben öğretmen</a:t>
            </a:r>
            <a:r>
              <a:rPr lang="tr-TR" dirty="0" smtClean="0">
                <a:solidFill>
                  <a:srgbClr val="FF0000"/>
                </a:solidFill>
              </a:rPr>
              <a:t>im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BEN (-) (?)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r>
              <a:rPr lang="tr-TR" b="1" dirty="0" smtClean="0"/>
              <a:t>SEN (-) (?)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7825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O</a:t>
            </a:r>
            <a:r>
              <a:rPr lang="tr-TR" b="1" dirty="0" smtClean="0"/>
              <a:t> (-) (?)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BİZ (-) (?)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5252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4826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4312" y="1282701"/>
            <a:ext cx="4895055" cy="45085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SİZ (-) (?)</a:t>
            </a:r>
          </a:p>
          <a:p>
            <a:r>
              <a:rPr lang="tr-TR" b="1" dirty="0" smtClean="0"/>
              <a:t>Okulda</a:t>
            </a:r>
          </a:p>
          <a:p>
            <a:r>
              <a:rPr lang="tr-TR" b="1" dirty="0" smtClean="0"/>
              <a:t>Ofiste</a:t>
            </a:r>
          </a:p>
          <a:p>
            <a:r>
              <a:rPr lang="tr-TR" b="1" dirty="0" smtClean="0"/>
              <a:t>Sınavda</a:t>
            </a:r>
          </a:p>
          <a:p>
            <a:r>
              <a:rPr lang="tr-TR" b="1" dirty="0" smtClean="0"/>
              <a:t>Ankara’da</a:t>
            </a:r>
          </a:p>
          <a:p>
            <a:r>
              <a:rPr lang="tr-TR" b="1" dirty="0" smtClean="0"/>
              <a:t>Türkiye’de</a:t>
            </a:r>
          </a:p>
          <a:p>
            <a:r>
              <a:rPr lang="tr-TR" b="1" dirty="0" smtClean="0"/>
              <a:t>Sınıfta</a:t>
            </a:r>
          </a:p>
          <a:p>
            <a:r>
              <a:rPr lang="tr-TR" b="1" dirty="0" smtClean="0"/>
              <a:t>Frankfurt’ta</a:t>
            </a:r>
          </a:p>
          <a:p>
            <a:r>
              <a:rPr lang="tr-TR" b="1" dirty="0" smtClean="0"/>
              <a:t>Kitapçıda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7967" y="1282701"/>
            <a:ext cx="4895056" cy="450849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ONLAR (-) (?)</a:t>
            </a:r>
          </a:p>
          <a:p>
            <a:r>
              <a:rPr lang="tr-TR" b="1" dirty="0" smtClean="0"/>
              <a:t>Okulda</a:t>
            </a:r>
            <a:endParaRPr lang="tr-TR" b="1" dirty="0"/>
          </a:p>
          <a:p>
            <a:r>
              <a:rPr lang="tr-TR" b="1" dirty="0"/>
              <a:t>Ofiste</a:t>
            </a:r>
          </a:p>
          <a:p>
            <a:r>
              <a:rPr lang="tr-TR" b="1" dirty="0"/>
              <a:t>Sınavda</a:t>
            </a:r>
          </a:p>
          <a:p>
            <a:r>
              <a:rPr lang="tr-TR" b="1" dirty="0"/>
              <a:t>Ankara’da</a:t>
            </a:r>
          </a:p>
          <a:p>
            <a:r>
              <a:rPr lang="tr-TR" b="1" dirty="0"/>
              <a:t>Türkiye’de</a:t>
            </a:r>
          </a:p>
          <a:p>
            <a:r>
              <a:rPr lang="tr-TR" b="1" dirty="0"/>
              <a:t>Sınıfta</a:t>
            </a:r>
          </a:p>
          <a:p>
            <a:r>
              <a:rPr lang="tr-TR" b="1" dirty="0"/>
              <a:t>Frankfurt’ta</a:t>
            </a:r>
          </a:p>
          <a:p>
            <a:r>
              <a:rPr lang="tr-TR" b="1" dirty="0"/>
              <a:t>Kitapçıda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4588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6197" y="2541896"/>
            <a:ext cx="10018713" cy="1752599"/>
          </a:xfrm>
        </p:spPr>
        <p:txBody>
          <a:bodyPr/>
          <a:lstStyle/>
          <a:p>
            <a:r>
              <a:rPr lang="tr-TR" dirty="0" smtClean="0"/>
              <a:t>Sen öğretmen</a:t>
            </a:r>
            <a:r>
              <a:rPr lang="tr-TR" dirty="0" smtClean="0">
                <a:solidFill>
                  <a:srgbClr val="FF0000"/>
                </a:solidFill>
              </a:rPr>
              <a:t>sin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6197" y="2541896"/>
            <a:ext cx="10018713" cy="1752599"/>
          </a:xfrm>
        </p:spPr>
        <p:txBody>
          <a:bodyPr/>
          <a:lstStyle/>
          <a:p>
            <a:r>
              <a:rPr lang="tr-TR" dirty="0" smtClean="0"/>
              <a:t>O öğretmen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97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6197" y="2541896"/>
            <a:ext cx="10018713" cy="1752599"/>
          </a:xfrm>
        </p:spPr>
        <p:txBody>
          <a:bodyPr/>
          <a:lstStyle/>
          <a:p>
            <a:r>
              <a:rPr lang="tr-TR" dirty="0" smtClean="0"/>
              <a:t>Biz öğretmen</a:t>
            </a:r>
            <a:r>
              <a:rPr lang="tr-TR" dirty="0" smtClean="0">
                <a:solidFill>
                  <a:srgbClr val="FF0000"/>
                </a:solidFill>
              </a:rPr>
              <a:t>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2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6197" y="2541896"/>
            <a:ext cx="10018713" cy="1752599"/>
          </a:xfrm>
        </p:spPr>
        <p:txBody>
          <a:bodyPr/>
          <a:lstStyle/>
          <a:p>
            <a:r>
              <a:rPr lang="tr-TR" dirty="0" smtClean="0"/>
              <a:t>Siz öğretmen</a:t>
            </a:r>
            <a:r>
              <a:rPr lang="tr-TR" dirty="0" smtClean="0">
                <a:solidFill>
                  <a:srgbClr val="FF0000"/>
                </a:solidFill>
              </a:rPr>
              <a:t>siniz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05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6197" y="2541896"/>
            <a:ext cx="10018713" cy="1752599"/>
          </a:xfrm>
        </p:spPr>
        <p:txBody>
          <a:bodyPr/>
          <a:lstStyle/>
          <a:p>
            <a:r>
              <a:rPr lang="tr-TR" dirty="0" smtClean="0"/>
              <a:t>Onlar öğretmen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29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484311" y="259308"/>
            <a:ext cx="10018713" cy="1050878"/>
          </a:xfrm>
        </p:spPr>
        <p:txBody>
          <a:bodyPr>
            <a:normAutofit/>
          </a:bodyPr>
          <a:lstStyle/>
          <a:p>
            <a:r>
              <a:rPr lang="tr-TR" dirty="0" smtClean="0"/>
              <a:t>POZİTİF ÖRNEKLER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84310" y="1214651"/>
            <a:ext cx="10018713" cy="4576549"/>
          </a:xfrm>
        </p:spPr>
        <p:txBody>
          <a:bodyPr/>
          <a:lstStyle/>
          <a:p>
            <a:r>
              <a:rPr lang="tr-TR" dirty="0" smtClean="0"/>
              <a:t>Ben doktor</a:t>
            </a:r>
            <a:r>
              <a:rPr lang="tr-TR" dirty="0" smtClean="0">
                <a:solidFill>
                  <a:srgbClr val="FF0000"/>
                </a:solidFill>
              </a:rPr>
              <a:t>um</a:t>
            </a:r>
            <a:endParaRPr lang="tr-TR" dirty="0" smtClean="0"/>
          </a:p>
          <a:p>
            <a:r>
              <a:rPr lang="tr-TR" dirty="0" smtClean="0"/>
              <a:t>Sen doktor</a:t>
            </a:r>
            <a:r>
              <a:rPr lang="tr-TR" dirty="0" smtClean="0">
                <a:solidFill>
                  <a:srgbClr val="FF0000"/>
                </a:solidFill>
              </a:rPr>
              <a:t>sun</a:t>
            </a:r>
            <a:endParaRPr lang="tr-TR" dirty="0" smtClean="0"/>
          </a:p>
          <a:p>
            <a:r>
              <a:rPr lang="tr-TR" dirty="0" smtClean="0"/>
              <a:t>O doktor</a:t>
            </a:r>
          </a:p>
          <a:p>
            <a:r>
              <a:rPr lang="tr-TR" dirty="0" smtClean="0"/>
              <a:t>Biz doktor</a:t>
            </a:r>
            <a:r>
              <a:rPr lang="tr-TR" dirty="0" smtClean="0">
                <a:solidFill>
                  <a:srgbClr val="FF0000"/>
                </a:solidFill>
              </a:rPr>
              <a:t>uz</a:t>
            </a:r>
            <a:endParaRPr lang="tr-TR" dirty="0" smtClean="0"/>
          </a:p>
          <a:p>
            <a:r>
              <a:rPr lang="tr-TR" dirty="0" smtClean="0"/>
              <a:t>Siz doktor</a:t>
            </a:r>
            <a:r>
              <a:rPr lang="tr-TR" dirty="0" smtClean="0">
                <a:solidFill>
                  <a:srgbClr val="FF0000"/>
                </a:solidFill>
              </a:rPr>
              <a:t>sunuz</a:t>
            </a:r>
            <a:endParaRPr lang="tr-TR" dirty="0" smtClean="0"/>
          </a:p>
          <a:p>
            <a:r>
              <a:rPr lang="tr-TR" dirty="0" smtClean="0"/>
              <a:t>Onlar doktor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lar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190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TC103457496[[fn=Paralaks]]</Template>
  <TotalTime>182</TotalTime>
  <Words>682</Words>
  <Application>Microsoft Office PowerPoint</Application>
  <PresentationFormat>Geniş ekran</PresentationFormat>
  <Paragraphs>345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5" baseType="lpstr">
      <vt:lpstr>Arial</vt:lpstr>
      <vt:lpstr>Corbel</vt:lpstr>
      <vt:lpstr>Paralaks</vt:lpstr>
      <vt:lpstr>İSİM CÜMLELERİ</vt:lpstr>
      <vt:lpstr>KİŞİLER</vt:lpstr>
      <vt:lpstr>Ben öğretmenim</vt:lpstr>
      <vt:lpstr>Sen öğretmensin</vt:lpstr>
      <vt:lpstr>O öğretmen</vt:lpstr>
      <vt:lpstr>Biz öğretmeniz</vt:lpstr>
      <vt:lpstr>Siz öğretmensiniz</vt:lpstr>
      <vt:lpstr>Onlar öğretmen(ler)</vt:lpstr>
      <vt:lpstr>POZİTİF ÖRNEKLER</vt:lpstr>
      <vt:lpstr>POZİTİF ÖRNEKLER</vt:lpstr>
      <vt:lpstr>Eğer cümlenin sonunda vokal varsa;</vt:lpstr>
      <vt:lpstr>PowerPoint Sunusu</vt:lpstr>
      <vt:lpstr>NEGATİF ÖRNEKLER</vt:lpstr>
      <vt:lpstr>NEGATİF ÖRNEKLER</vt:lpstr>
      <vt:lpstr>POZİTİF SORU ÖRNEKLERİ</vt:lpstr>
      <vt:lpstr>POZİTİF SORU ÖRNEKLER</vt:lpstr>
      <vt:lpstr>NEGATİF SORU ÖRNEKLER</vt:lpstr>
      <vt:lpstr>NEGATİF SORU ÖRNEKLER</vt:lpstr>
      <vt:lpstr>EGZERSİZLER</vt:lpstr>
      <vt:lpstr>EGZERSİZLER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İSİM CÜMLELERİ</dc:title>
  <dc:creator>saliha okumuş</dc:creator>
  <cp:lastModifiedBy>saliha okumuş</cp:lastModifiedBy>
  <cp:revision>14</cp:revision>
  <dcterms:created xsi:type="dcterms:W3CDTF">2014-10-13T18:34:19Z</dcterms:created>
  <dcterms:modified xsi:type="dcterms:W3CDTF">2014-10-14T13:16:22Z</dcterms:modified>
</cp:coreProperties>
</file>