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85" r:id="rId3"/>
    <p:sldMasterId id="2147483697" r:id="rId4"/>
  </p:sldMasterIdLst>
  <p:notesMasterIdLst>
    <p:notesMasterId r:id="rId29"/>
  </p:notesMasterIdLst>
  <p:sldIdLst>
    <p:sldId id="256" r:id="rId5"/>
    <p:sldId id="329" r:id="rId6"/>
    <p:sldId id="331" r:id="rId7"/>
    <p:sldId id="332" r:id="rId8"/>
    <p:sldId id="336" r:id="rId9"/>
    <p:sldId id="338" r:id="rId10"/>
    <p:sldId id="339" r:id="rId11"/>
    <p:sldId id="340" r:id="rId12"/>
    <p:sldId id="279" r:id="rId13"/>
    <p:sldId id="280" r:id="rId14"/>
    <p:sldId id="281" r:id="rId15"/>
    <p:sldId id="282" r:id="rId16"/>
    <p:sldId id="283" r:id="rId17"/>
    <p:sldId id="284" r:id="rId18"/>
    <p:sldId id="342" r:id="rId19"/>
    <p:sldId id="264" r:id="rId20"/>
    <p:sldId id="265" r:id="rId21"/>
    <p:sldId id="266" r:id="rId22"/>
    <p:sldId id="273" r:id="rId23"/>
    <p:sldId id="276" r:id="rId24"/>
    <p:sldId id="322" r:id="rId25"/>
    <p:sldId id="311" r:id="rId26"/>
    <p:sldId id="300" r:id="rId27"/>
    <p:sldId id="34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9842D-513C-40E8-AF63-908A24809713}" type="datetimeFigureOut">
              <a:rPr lang="tr-TR" smtClean="0"/>
              <a:pPr/>
              <a:t>31.08.2014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83C0-0167-4B0A-82AD-B09033E453A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197850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2DF6D-AC3B-4E40-BA3A-96053B5937DC}" type="slidenum">
              <a:rPr lang="tr-TR"/>
              <a:pPr/>
              <a:t>9</a:t>
            </a:fld>
            <a:endParaRPr lang="tr-TR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F8DE1A-1E4A-4F14-B77A-FB44D98D5EF2}" type="slidenum">
              <a:rPr lang="tr-TR"/>
              <a:pPr/>
              <a:t>23</a:t>
            </a:fld>
            <a:endParaRPr lang="tr-TR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5CFB5E-AF89-4FF6-A1C9-7C42D71E1B04}" type="datetime1">
              <a:rPr lang="en-US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7348E30-7C0C-438C-9C8C-D8253877ED1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6654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8530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7585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7417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802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7979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013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801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3334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883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6896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76316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3585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1907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57784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469789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777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5248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062489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01979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72667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75456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5410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80020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69924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1525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25125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66144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4204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8695534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F4E7ED"/>
                </a:solidFill>
              </a:rPr>
              <a:pPr/>
              <a:t>8/31/2014</a:t>
            </a:fld>
            <a:endParaRPr lang="en-US" dirty="0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0016457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36678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940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A6BAE-E583-4F40-BA11-D27D5C6BF10E}" type="datetimeFigureOut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31.08.2014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6AF83-00AE-4338-983A-18BBD9271265}" type="slidenum">
              <a:rPr lang="tr-T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r-T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745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877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6E8754D-63ED-4815-A3C1-F8FA4DACEBB3}" type="datetimeFigureOut">
              <a:rPr lang="en-US" smtClean="0">
                <a:solidFill>
                  <a:srgbClr val="B13F9A"/>
                </a:solidFill>
              </a:rPr>
              <a:pPr/>
              <a:t>8/31/2014</a:t>
            </a:fld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5A161CB-D966-420D-9019-AE9D1E4FD00B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653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1028"/>
          <p:cNvSpPr txBox="1">
            <a:spLocks noChangeArrowheads="1"/>
          </p:cNvSpPr>
          <p:nvPr/>
        </p:nvSpPr>
        <p:spPr bwMode="auto">
          <a:xfrm>
            <a:off x="1527175" y="5284788"/>
            <a:ext cx="7113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tr-TR">
              <a:latin typeface="Times New Roman" pitchFamily="18" charset="0"/>
            </a:endParaRPr>
          </a:p>
        </p:txBody>
      </p:sp>
      <p:sp>
        <p:nvSpPr>
          <p:cNvPr id="5138" name="WordArt 1042"/>
          <p:cNvSpPr>
            <a:spLocks noChangeArrowheads="1" noChangeShapeType="1" noTextEdit="1"/>
          </p:cNvSpPr>
          <p:nvPr/>
        </p:nvSpPr>
        <p:spPr bwMode="auto">
          <a:xfrm>
            <a:off x="719138" y="4113213"/>
            <a:ext cx="7848600" cy="1476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GENi</a:t>
            </a:r>
            <a:r>
              <a:rPr lang="tr-TR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Ş  ZAMAN</a:t>
            </a:r>
            <a:endParaRPr lang="tr-TR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139" name="Text Box 1043"/>
          <p:cNvSpPr txBox="1">
            <a:spLocks noChangeArrowheads="1"/>
          </p:cNvSpPr>
          <p:nvPr/>
        </p:nvSpPr>
        <p:spPr bwMode="auto">
          <a:xfrm rot="-1182220">
            <a:off x="1690092" y="5730330"/>
            <a:ext cx="91082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(-r</a:t>
            </a:r>
            <a:r>
              <a:rPr lang="tr-TR" sz="4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5140" name="Text Box 1044"/>
          <p:cNvSpPr txBox="1">
            <a:spLocks noChangeArrowheads="1"/>
          </p:cNvSpPr>
          <p:nvPr/>
        </p:nvSpPr>
        <p:spPr bwMode="auto">
          <a:xfrm rot="-1784575">
            <a:off x="7501263" y="2272755"/>
            <a:ext cx="10486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</a:t>
            </a:r>
            <a:r>
              <a:rPr lang="tr-TR" sz="4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</a:t>
            </a:r>
            <a:r>
              <a:rPr lang="tr-TR" sz="44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5141" name="Text Box 1045"/>
          <p:cNvSpPr txBox="1">
            <a:spLocks noChangeArrowheads="1"/>
          </p:cNvSpPr>
          <p:nvPr/>
        </p:nvSpPr>
        <p:spPr bwMode="auto">
          <a:xfrm>
            <a:off x="3203575" y="2997200"/>
            <a:ext cx="12137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(-ur</a:t>
            </a:r>
            <a:r>
              <a:rPr lang="tr-TR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5142" name="Text Box 1046"/>
          <p:cNvSpPr txBox="1">
            <a:spLocks noChangeArrowheads="1"/>
          </p:cNvSpPr>
          <p:nvPr/>
        </p:nvSpPr>
        <p:spPr bwMode="auto">
          <a:xfrm rot="-1632241">
            <a:off x="505262" y="2920455"/>
            <a:ext cx="118974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smtClean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(-ar)</a:t>
            </a:r>
            <a:endParaRPr lang="tr-TR" sz="4400" b="1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43" name="Text Box 1047"/>
          <p:cNvSpPr txBox="1">
            <a:spLocks noChangeArrowheads="1"/>
          </p:cNvSpPr>
          <p:nvPr/>
        </p:nvSpPr>
        <p:spPr bwMode="auto">
          <a:xfrm rot="-1413264">
            <a:off x="7105976" y="5730330"/>
            <a:ext cx="10486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</a:t>
            </a:r>
            <a:r>
              <a:rPr lang="tr-TR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ır</a:t>
            </a:r>
            <a:r>
              <a:rPr lang="tr-TR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9" name="Text Box 1045"/>
          <p:cNvSpPr txBox="1">
            <a:spLocks noChangeArrowheads="1"/>
          </p:cNvSpPr>
          <p:nvPr/>
        </p:nvSpPr>
        <p:spPr bwMode="auto">
          <a:xfrm>
            <a:off x="4648200" y="1219200"/>
            <a:ext cx="12160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(-ür</a:t>
            </a:r>
            <a:r>
              <a:rPr lang="tr-TR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10" name="Text Box 1046"/>
          <p:cNvSpPr txBox="1">
            <a:spLocks noChangeArrowheads="1"/>
          </p:cNvSpPr>
          <p:nvPr/>
        </p:nvSpPr>
        <p:spPr bwMode="auto">
          <a:xfrm rot="-1632241">
            <a:off x="1403073" y="1600996"/>
            <a:ext cx="119455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4400" b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(-er)</a:t>
            </a:r>
            <a:endParaRPr lang="tr-TR" sz="4400" b="1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3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75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425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8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175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nimBg="1"/>
      <p:bldP spid="5139" grpId="0" autoUpdateAnimBg="0"/>
      <p:bldP spid="5140" grpId="0" autoUpdateAnimBg="0"/>
      <p:bldP spid="5141" grpId="0" autoUpdateAnimBg="0"/>
      <p:bldP spid="5142" grpId="0" autoUpdateAnimBg="0"/>
      <p:bldP spid="5143" grpId="0" autoUpdateAnimBg="0"/>
      <p:bldP spid="9" grpId="0" autoUpdateAnimBg="0"/>
      <p:bldP spid="1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987675" y="1376363"/>
            <a:ext cx="4321175" cy="396875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err="1" smtClean="0">
                <a:solidFill>
                  <a:schemeClr val="bg1"/>
                </a:solidFill>
              </a:rPr>
              <a:t>Fiil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+ </a:t>
            </a:r>
            <a:r>
              <a:rPr lang="tr-TR" sz="2000" dirty="0" smtClean="0">
                <a:solidFill>
                  <a:schemeClr val="bg1"/>
                </a:solidFill>
              </a:rPr>
              <a:t>G</a:t>
            </a:r>
            <a:r>
              <a:rPr lang="tr-TR" sz="2000" dirty="0" smtClean="0">
                <a:solidFill>
                  <a:schemeClr val="bg1"/>
                </a:solidFill>
              </a:rPr>
              <a:t>eniş </a:t>
            </a:r>
            <a:r>
              <a:rPr lang="tr-TR" sz="2000" dirty="0" smtClean="0">
                <a:solidFill>
                  <a:schemeClr val="bg1"/>
                </a:solidFill>
              </a:rPr>
              <a:t>Z</a:t>
            </a:r>
            <a:r>
              <a:rPr lang="en-US" sz="2000" dirty="0" err="1">
                <a:solidFill>
                  <a:schemeClr val="bg1"/>
                </a:solidFill>
              </a:rPr>
              <a:t>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eki</a:t>
            </a:r>
            <a:r>
              <a:rPr lang="en-US" sz="2000" dirty="0">
                <a:solidFill>
                  <a:schemeClr val="bg1"/>
                </a:solidFill>
              </a:rPr>
              <a:t> + </a:t>
            </a:r>
            <a:r>
              <a:rPr lang="tr-TR" sz="2000" dirty="0">
                <a:solidFill>
                  <a:schemeClr val="bg1"/>
                </a:solidFill>
              </a:rPr>
              <a:t>Ş</a:t>
            </a:r>
            <a:r>
              <a:rPr lang="en-US" sz="2000" dirty="0">
                <a:solidFill>
                  <a:schemeClr val="bg1"/>
                </a:solidFill>
              </a:rPr>
              <a:t>ah</a:t>
            </a:r>
            <a:r>
              <a:rPr lang="tr-TR" sz="2000" dirty="0">
                <a:solidFill>
                  <a:schemeClr val="bg1"/>
                </a:solidFill>
              </a:rPr>
              <a:t>ı</a:t>
            </a:r>
            <a:r>
              <a:rPr lang="en-US" sz="2000" dirty="0">
                <a:solidFill>
                  <a:schemeClr val="bg1"/>
                </a:solidFill>
              </a:rPr>
              <a:t>s </a:t>
            </a:r>
            <a:r>
              <a:rPr lang="en-US" sz="2000" dirty="0" err="1">
                <a:solidFill>
                  <a:schemeClr val="bg1"/>
                </a:solidFill>
              </a:rPr>
              <a:t>eki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044575" y="1268413"/>
            <a:ext cx="165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>
                <a:solidFill>
                  <a:srgbClr val="339933"/>
                </a:solidFill>
              </a:rPr>
              <a:t>Yap</a:t>
            </a:r>
            <a:r>
              <a:rPr lang="tr-TR" sz="2800" b="1">
                <a:solidFill>
                  <a:srgbClr val="339933"/>
                </a:solidFill>
              </a:rPr>
              <a:t>ı</a:t>
            </a:r>
            <a:r>
              <a:rPr lang="en-US" sz="2800" b="1">
                <a:solidFill>
                  <a:srgbClr val="339933"/>
                </a:solidFill>
              </a:rPr>
              <a:t>l</a:t>
            </a:r>
            <a:r>
              <a:rPr lang="tr-TR" sz="2800" b="1">
                <a:solidFill>
                  <a:srgbClr val="339933"/>
                </a:solidFill>
              </a:rPr>
              <a:t>ışı</a:t>
            </a:r>
            <a:r>
              <a:rPr lang="en-US" sz="2800" b="1">
                <a:solidFill>
                  <a:srgbClr val="339933"/>
                </a:solidFill>
              </a:rPr>
              <a:t>:</a:t>
            </a:r>
            <a:endParaRPr lang="tr-TR" sz="2800" b="1">
              <a:solidFill>
                <a:srgbClr val="339933"/>
              </a:solidFill>
            </a:endParaRP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971550" y="19891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2400" b="1">
                <a:solidFill>
                  <a:schemeClr val="hlink"/>
                </a:solidFill>
              </a:rPr>
              <a:t>Ö</a:t>
            </a:r>
            <a:r>
              <a:rPr lang="en-US" sz="2400" b="1">
                <a:solidFill>
                  <a:schemeClr val="hlink"/>
                </a:solidFill>
              </a:rPr>
              <a:t>rnek: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124075" y="1989138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>
                <a:solidFill>
                  <a:srgbClr val="0000FF"/>
                </a:solidFill>
              </a:rPr>
              <a:t>Yürümek</a:t>
            </a:r>
            <a:r>
              <a:rPr lang="en-US" dirty="0"/>
              <a:t>      </a:t>
            </a:r>
            <a:r>
              <a:rPr lang="en-US" dirty="0" err="1"/>
              <a:t>yürü</a:t>
            </a:r>
            <a:r>
              <a:rPr lang="en-US" dirty="0"/>
              <a:t>             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smtClean="0"/>
              <a:t>             </a:t>
            </a:r>
            <a:r>
              <a:rPr lang="tr-TR" dirty="0" smtClean="0"/>
              <a:t>üm</a:t>
            </a:r>
            <a:r>
              <a:rPr lang="en-US" dirty="0" smtClean="0"/>
              <a:t>   </a:t>
            </a:r>
            <a:endParaRPr lang="tr-TR" dirty="0"/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>
            <a:off x="3708400" y="2349500"/>
            <a:ext cx="0" cy="5746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>
            <a:off x="4932363" y="2349500"/>
            <a:ext cx="0" cy="5746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6227763" y="2349500"/>
            <a:ext cx="0" cy="5746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494088" y="2997200"/>
            <a:ext cx="501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CC3300"/>
                </a:solidFill>
              </a:rPr>
              <a:t>Fiil</a:t>
            </a:r>
            <a:endParaRPr lang="tr-TR" sz="1600">
              <a:solidFill>
                <a:srgbClr val="CC3300"/>
              </a:solidFill>
            </a:endParaRP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4356100" y="2859088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rgbClr val="CC3300"/>
                </a:solidFill>
              </a:rPr>
              <a:t>Geniş 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>
                <a:solidFill>
                  <a:srgbClr val="CC3300"/>
                </a:solidFill>
              </a:rPr>
              <a:t>zaman</a:t>
            </a:r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 err="1">
                <a:solidFill>
                  <a:srgbClr val="CC3300"/>
                </a:solidFill>
              </a:rPr>
              <a:t>eki</a:t>
            </a:r>
            <a:endParaRPr lang="en-US" dirty="0">
              <a:solidFill>
                <a:srgbClr val="CC3300"/>
              </a:solidFill>
            </a:endParaRPr>
          </a:p>
        </p:txBody>
      </p:sp>
      <p:sp>
        <p:nvSpPr>
          <p:cNvPr id="69649" name="Text Box 17"/>
          <p:cNvSpPr txBox="1">
            <a:spLocks noChangeArrowheads="1"/>
          </p:cNvSpPr>
          <p:nvPr/>
        </p:nvSpPr>
        <p:spPr bwMode="auto">
          <a:xfrm>
            <a:off x="5724525" y="29908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CC3300"/>
                </a:solidFill>
              </a:rPr>
              <a:t>Şahis eki</a:t>
            </a:r>
          </a:p>
        </p:txBody>
      </p: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611188" y="36195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2400" b="1">
                <a:solidFill>
                  <a:schemeClr val="hlink"/>
                </a:solidFill>
              </a:rPr>
              <a:t>Ö</a:t>
            </a:r>
            <a:r>
              <a:rPr lang="en-US" sz="2400" b="1">
                <a:solidFill>
                  <a:schemeClr val="hlink"/>
                </a:solidFill>
              </a:rPr>
              <a:t>rnekler: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1187450" y="4365625"/>
            <a:ext cx="1081088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/>
              <a:t>Yazmak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dinlemek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/>
              <a:t>Gör</a:t>
            </a:r>
            <a:r>
              <a:rPr lang="en-US" dirty="0"/>
              <a:t>m</a:t>
            </a:r>
            <a:r>
              <a:rPr lang="tr-TR" dirty="0"/>
              <a:t>e</a:t>
            </a:r>
            <a:r>
              <a:rPr lang="en-US" dirty="0"/>
              <a:t>k </a:t>
            </a:r>
            <a:endParaRPr lang="tr-TR" dirty="0"/>
          </a:p>
        </p:txBody>
      </p:sp>
      <p:sp>
        <p:nvSpPr>
          <p:cNvPr id="69652" name="Line 20"/>
          <p:cNvSpPr>
            <a:spLocks noChangeShapeType="1"/>
          </p:cNvSpPr>
          <p:nvPr/>
        </p:nvSpPr>
        <p:spPr bwMode="auto">
          <a:xfrm flipV="1">
            <a:off x="2195513" y="4581525"/>
            <a:ext cx="647700" cy="15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53" name="Line 21"/>
          <p:cNvSpPr>
            <a:spLocks noChangeShapeType="1"/>
          </p:cNvSpPr>
          <p:nvPr/>
        </p:nvSpPr>
        <p:spPr bwMode="auto">
          <a:xfrm flipV="1">
            <a:off x="2195513" y="5011738"/>
            <a:ext cx="64770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54" name="Line 22"/>
          <p:cNvSpPr>
            <a:spLocks noChangeShapeType="1"/>
          </p:cNvSpPr>
          <p:nvPr/>
        </p:nvSpPr>
        <p:spPr bwMode="auto">
          <a:xfrm flipV="1">
            <a:off x="2195513" y="5373688"/>
            <a:ext cx="64770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2916238" y="4365625"/>
            <a:ext cx="13684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 smtClean="0"/>
              <a:t>Yaz</a:t>
            </a:r>
            <a:r>
              <a:rPr lang="tr-TR" b="1" dirty="0" smtClean="0">
                <a:solidFill>
                  <a:schemeClr val="folHlink"/>
                </a:solidFill>
              </a:rPr>
              <a:t>a</a:t>
            </a:r>
            <a:r>
              <a:rPr lang="en-US" b="1" dirty="0" smtClean="0">
                <a:solidFill>
                  <a:schemeClr val="hlink"/>
                </a:solidFill>
              </a:rPr>
              <a:t>r</a:t>
            </a:r>
            <a:r>
              <a:rPr lang="tr-TR" dirty="0" smtClean="0"/>
              <a:t>ı</a:t>
            </a:r>
            <a:r>
              <a:rPr lang="en-US" dirty="0" smtClean="0"/>
              <a:t>m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dinle</a:t>
            </a:r>
            <a:r>
              <a:rPr lang="en-US" b="1" dirty="0" err="1" smtClean="0">
                <a:solidFill>
                  <a:schemeClr val="hlink"/>
                </a:solidFill>
              </a:rPr>
              <a:t>r</a:t>
            </a:r>
            <a:r>
              <a:rPr lang="en-US" dirty="0" err="1" smtClean="0"/>
              <a:t>s</a:t>
            </a:r>
            <a:r>
              <a:rPr lang="tr-TR" dirty="0" smtClean="0"/>
              <a:t>i</a:t>
            </a:r>
            <a:r>
              <a:rPr lang="en-US" dirty="0" smtClean="0"/>
              <a:t>n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Gör</a:t>
            </a:r>
            <a:r>
              <a:rPr lang="tr-TR" b="1" dirty="0" smtClean="0">
                <a:solidFill>
                  <a:schemeClr val="folHlink"/>
                </a:solidFill>
              </a:rPr>
              <a:t>ü</a:t>
            </a:r>
            <a:r>
              <a:rPr lang="en-US" b="1" dirty="0" smtClean="0">
                <a:solidFill>
                  <a:schemeClr val="hlink"/>
                </a:solidFill>
              </a:rPr>
              <a:t>r</a:t>
            </a:r>
            <a:endParaRPr lang="tr-TR" b="1" dirty="0">
              <a:solidFill>
                <a:schemeClr val="hlink"/>
              </a:solidFill>
            </a:endParaRPr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4932363" y="4365625"/>
            <a:ext cx="1223962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/>
              <a:t>Getirmek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gitmek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indirmek</a:t>
            </a:r>
            <a:endParaRPr lang="en-US" dirty="0"/>
          </a:p>
        </p:txBody>
      </p:sp>
      <p:sp>
        <p:nvSpPr>
          <p:cNvPr id="69659" name="Line 27"/>
          <p:cNvSpPr>
            <a:spLocks noChangeShapeType="1"/>
          </p:cNvSpPr>
          <p:nvPr/>
        </p:nvSpPr>
        <p:spPr bwMode="auto">
          <a:xfrm flipV="1">
            <a:off x="6084888" y="4581525"/>
            <a:ext cx="647700" cy="15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60" name="Line 28"/>
          <p:cNvSpPr>
            <a:spLocks noChangeShapeType="1"/>
          </p:cNvSpPr>
          <p:nvPr/>
        </p:nvSpPr>
        <p:spPr bwMode="auto">
          <a:xfrm flipV="1">
            <a:off x="6084888" y="5011738"/>
            <a:ext cx="647700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61" name="Line 29"/>
          <p:cNvSpPr>
            <a:spLocks noChangeShapeType="1"/>
          </p:cNvSpPr>
          <p:nvPr/>
        </p:nvSpPr>
        <p:spPr bwMode="auto">
          <a:xfrm flipV="1">
            <a:off x="6084888" y="5372100"/>
            <a:ext cx="647700" cy="15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69662" name="Text Box 30"/>
          <p:cNvSpPr txBox="1">
            <a:spLocks noChangeArrowheads="1"/>
          </p:cNvSpPr>
          <p:nvPr/>
        </p:nvSpPr>
        <p:spPr bwMode="auto">
          <a:xfrm>
            <a:off x="6781800" y="4343400"/>
            <a:ext cx="1655763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 smtClean="0"/>
              <a:t>Getir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ir</a:t>
            </a:r>
            <a:r>
              <a:rPr lang="tr-TR" dirty="0" err="1" smtClean="0"/>
              <a:t>i</a:t>
            </a:r>
            <a:r>
              <a:rPr lang="en-US" dirty="0" smtClean="0"/>
              <a:t>z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gid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tr-TR" dirty="0" smtClean="0"/>
              <a:t>i</a:t>
            </a:r>
            <a:r>
              <a:rPr lang="en-US" dirty="0" smtClean="0"/>
              <a:t>n</a:t>
            </a:r>
            <a:r>
              <a:rPr lang="tr-TR" dirty="0" smtClean="0"/>
              <a:t>i</a:t>
            </a:r>
            <a:r>
              <a:rPr lang="en-US" dirty="0" smtClean="0"/>
              <a:t>z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tr-TR" dirty="0" smtClean="0"/>
              <a:t>indir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irler</a:t>
            </a:r>
            <a:endParaRPr lang="tr-T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9663" name="Picture 31" descr="bizumteme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04813"/>
            <a:ext cx="1547812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9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9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6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69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9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animBg="1"/>
      <p:bldP spid="69639" grpId="0"/>
      <p:bldP spid="69640" grpId="0"/>
      <p:bldP spid="69641" grpId="0"/>
      <p:bldP spid="69642" grpId="0" animBg="1"/>
      <p:bldP spid="69643" grpId="0" animBg="1"/>
      <p:bldP spid="69644" grpId="0" animBg="1"/>
      <p:bldP spid="69645" grpId="0"/>
      <p:bldP spid="69647" grpId="0"/>
      <p:bldP spid="69649" grpId="0"/>
      <p:bldP spid="69650" grpId="0"/>
      <p:bldP spid="69651" grpId="0"/>
      <p:bldP spid="69652" grpId="0" animBg="1"/>
      <p:bldP spid="69653" grpId="0" animBg="1"/>
      <p:bldP spid="69654" grpId="0" animBg="1"/>
      <p:bldP spid="69655" grpId="0"/>
      <p:bldP spid="69656" grpId="0"/>
      <p:bldP spid="69659" grpId="0" animBg="1"/>
      <p:bldP spid="69660" grpId="0" animBg="1"/>
      <p:bldP spid="69661" grpId="0" animBg="1"/>
      <p:bldP spid="696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908175" y="188913"/>
            <a:ext cx="4464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</a:pPr>
            <a:r>
              <a:rPr lang="en-US" sz="4400" b="1">
                <a:solidFill>
                  <a:srgbClr val="CC3300"/>
                </a:solidFill>
              </a:rPr>
              <a:t>2.</a:t>
            </a:r>
            <a:r>
              <a:rPr lang="en-US" sz="4400" b="1" u="sng">
                <a:solidFill>
                  <a:srgbClr val="CC3300"/>
                </a:solidFill>
              </a:rPr>
              <a:t>Fiil </a:t>
            </a:r>
            <a:r>
              <a:rPr lang="tr-TR" sz="4400" b="1" u="sng">
                <a:solidFill>
                  <a:srgbClr val="CC3300"/>
                </a:solidFill>
              </a:rPr>
              <a:t>Ç</a:t>
            </a:r>
            <a:r>
              <a:rPr lang="en-US" sz="4400" b="1" u="sng">
                <a:solidFill>
                  <a:srgbClr val="CC3300"/>
                </a:solidFill>
              </a:rPr>
              <a:t>ekimleri</a:t>
            </a:r>
            <a:endParaRPr lang="en-US" sz="4400" b="1">
              <a:solidFill>
                <a:srgbClr val="CC3300"/>
              </a:solidFill>
            </a:endParaRP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6408737" cy="579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tr-TR" sz="3200" b="1" dirty="0" smtClean="0">
                <a:solidFill>
                  <a:schemeClr val="folHlink"/>
                </a:solidFill>
              </a:rPr>
              <a:t>Geniş </a:t>
            </a:r>
            <a:r>
              <a:rPr lang="en-US" sz="3200" b="1" dirty="0" err="1" smtClean="0">
                <a:solidFill>
                  <a:schemeClr val="folHlink"/>
                </a:solidFill>
              </a:rPr>
              <a:t>Zaman</a:t>
            </a:r>
            <a:r>
              <a:rPr lang="en-US" sz="3200" b="1" dirty="0" smtClean="0">
                <a:solidFill>
                  <a:schemeClr val="folHlink"/>
                </a:solidFill>
              </a:rPr>
              <a:t>  </a:t>
            </a:r>
            <a:r>
              <a:rPr lang="en-US" sz="3200" b="1" dirty="0">
                <a:solidFill>
                  <a:schemeClr val="folHlink"/>
                </a:solidFill>
              </a:rPr>
              <a:t>(</a:t>
            </a:r>
            <a:r>
              <a:rPr lang="tr-TR" sz="3200" b="1" dirty="0">
                <a:solidFill>
                  <a:schemeClr val="folHlink"/>
                </a:solidFill>
              </a:rPr>
              <a:t>O</a:t>
            </a:r>
            <a:r>
              <a:rPr lang="en-US" sz="3200" b="1" dirty="0" err="1">
                <a:solidFill>
                  <a:schemeClr val="folHlink"/>
                </a:solidFill>
              </a:rPr>
              <a:t>lumlu</a:t>
            </a:r>
            <a:r>
              <a:rPr lang="en-US" sz="3200" b="1" dirty="0">
                <a:solidFill>
                  <a:schemeClr val="folHlink"/>
                </a:solidFill>
              </a:rPr>
              <a:t>)</a:t>
            </a:r>
            <a:endParaRPr lang="tr-TR" sz="3200" b="1" dirty="0">
              <a:solidFill>
                <a:schemeClr val="folHlink"/>
              </a:solidFill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3924300" y="1989138"/>
            <a:ext cx="446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tr-TR"/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619250" y="1989138"/>
            <a:ext cx="5473700" cy="396875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err="1">
                <a:solidFill>
                  <a:schemeClr val="bg1"/>
                </a:solidFill>
              </a:rPr>
              <a:t>Fiili</a:t>
            </a:r>
            <a:r>
              <a:rPr lang="en-US" sz="2000" dirty="0">
                <a:solidFill>
                  <a:schemeClr val="bg1"/>
                </a:solidFill>
              </a:rPr>
              <a:t> + </a:t>
            </a:r>
            <a:r>
              <a:rPr lang="tr-TR" sz="2000" dirty="0" smtClean="0">
                <a:solidFill>
                  <a:schemeClr val="bg1"/>
                </a:solidFill>
              </a:rPr>
              <a:t>G</a:t>
            </a:r>
            <a:r>
              <a:rPr lang="tr-TR" sz="2000" dirty="0" smtClean="0">
                <a:solidFill>
                  <a:schemeClr val="bg1"/>
                </a:solidFill>
              </a:rPr>
              <a:t>eniş </a:t>
            </a:r>
            <a:r>
              <a:rPr lang="tr-TR" sz="2000" dirty="0" smtClean="0">
                <a:solidFill>
                  <a:schemeClr val="bg1"/>
                </a:solidFill>
              </a:rPr>
              <a:t>Z</a:t>
            </a:r>
            <a:r>
              <a:rPr lang="en-US" sz="2000" dirty="0" err="1">
                <a:solidFill>
                  <a:schemeClr val="bg1"/>
                </a:solidFill>
              </a:rPr>
              <a:t>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eki</a:t>
            </a:r>
            <a:r>
              <a:rPr lang="tr-TR" sz="2000" dirty="0">
                <a:solidFill>
                  <a:schemeClr val="bg1"/>
                </a:solidFill>
              </a:rPr>
              <a:t> </a:t>
            </a:r>
            <a:r>
              <a:rPr lang="tr-TR" sz="2000" dirty="0" smtClean="0">
                <a:solidFill>
                  <a:schemeClr val="bg1"/>
                </a:solidFill>
              </a:rPr>
              <a:t>(*r) </a:t>
            </a:r>
            <a:r>
              <a:rPr lang="en-US" sz="2000" dirty="0">
                <a:solidFill>
                  <a:schemeClr val="bg1"/>
                </a:solidFill>
              </a:rPr>
              <a:t>+ </a:t>
            </a:r>
            <a:r>
              <a:rPr lang="tr-TR" sz="2000" dirty="0">
                <a:solidFill>
                  <a:schemeClr val="bg1"/>
                </a:solidFill>
              </a:rPr>
              <a:t>Ş</a:t>
            </a:r>
            <a:r>
              <a:rPr lang="en-US" sz="2000" dirty="0">
                <a:solidFill>
                  <a:schemeClr val="bg1"/>
                </a:solidFill>
              </a:rPr>
              <a:t>ah</a:t>
            </a:r>
            <a:r>
              <a:rPr lang="tr-TR" sz="2000" dirty="0">
                <a:solidFill>
                  <a:schemeClr val="bg1"/>
                </a:solidFill>
              </a:rPr>
              <a:t>ı</a:t>
            </a:r>
            <a:r>
              <a:rPr lang="en-US" sz="2000" dirty="0">
                <a:solidFill>
                  <a:schemeClr val="bg1"/>
                </a:solidFill>
              </a:rPr>
              <a:t>s </a:t>
            </a:r>
            <a:r>
              <a:rPr lang="en-US" sz="2000" dirty="0" err="1">
                <a:solidFill>
                  <a:schemeClr val="bg1"/>
                </a:solidFill>
              </a:rPr>
              <a:t>eki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468313" y="544512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2400" b="1">
                <a:solidFill>
                  <a:schemeClr val="hlink"/>
                </a:solidFill>
              </a:rPr>
              <a:t>Ö</a:t>
            </a:r>
            <a:r>
              <a:rPr lang="en-US" sz="2400" b="1">
                <a:solidFill>
                  <a:schemeClr val="hlink"/>
                </a:solidFill>
              </a:rPr>
              <a:t>rnek: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4213" y="2565400"/>
            <a:ext cx="7704137" cy="2790825"/>
            <a:chOff x="431" y="1706"/>
            <a:chExt cx="4853" cy="1758"/>
          </a:xfrm>
        </p:grpSpPr>
        <p:sp>
          <p:nvSpPr>
            <p:cNvPr id="7179" name="Text Box 8"/>
            <p:cNvSpPr txBox="1">
              <a:spLocks noChangeArrowheads="1"/>
            </p:cNvSpPr>
            <p:nvPr/>
          </p:nvSpPr>
          <p:spPr bwMode="auto">
            <a:xfrm>
              <a:off x="431" y="1933"/>
              <a:ext cx="4853" cy="1531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dirty="0"/>
                <a:t>Ben</a:t>
              </a:r>
              <a:r>
                <a:rPr lang="en-US" dirty="0"/>
                <a:t> </a:t>
              </a:r>
              <a:r>
                <a:rPr lang="en-US" dirty="0">
                  <a:solidFill>
                    <a:schemeClr val="hlink"/>
                  </a:solidFill>
                </a:rPr>
                <a:t>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Okurum</a:t>
              </a:r>
              <a:r>
                <a:rPr lang="en-US" dirty="0" smtClean="0">
                  <a:solidFill>
                    <a:schemeClr val="hlink"/>
                  </a:solidFill>
                </a:rPr>
                <a:t>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Bilir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m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Gelir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m</a:t>
              </a:r>
              <a:endParaRPr lang="en-US" dirty="0">
                <a:solidFill>
                  <a:schemeClr val="hlink"/>
                </a:solidFill>
              </a:endParaRPr>
            </a:p>
            <a:p>
              <a:pPr algn="l">
                <a:spcBef>
                  <a:spcPct val="50000"/>
                </a:spcBef>
              </a:pPr>
              <a:r>
                <a:rPr lang="en-US" b="1" dirty="0" err="1"/>
                <a:t>Sen</a:t>
              </a:r>
              <a:r>
                <a:rPr lang="en-US" dirty="0">
                  <a:solidFill>
                    <a:schemeClr val="hlink"/>
                  </a:solidFill>
                </a:rPr>
                <a:t>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Okursun</a:t>
              </a:r>
              <a:r>
                <a:rPr lang="en-US" dirty="0" smtClean="0">
                  <a:solidFill>
                    <a:schemeClr val="hlink"/>
                  </a:solidFill>
                </a:rPr>
                <a:t>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Bilirs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n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Gelirs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n</a:t>
              </a:r>
              <a:endParaRPr lang="en-US" dirty="0">
                <a:solidFill>
                  <a:schemeClr val="hlink"/>
                </a:solidFill>
              </a:endParaRPr>
            </a:p>
            <a:p>
              <a:pPr algn="l">
                <a:spcBef>
                  <a:spcPct val="50000"/>
                </a:spcBef>
              </a:pPr>
              <a:r>
                <a:rPr lang="tr-TR" b="1" dirty="0"/>
                <a:t>O</a:t>
              </a:r>
              <a:r>
                <a:rPr lang="tr-TR" dirty="0">
                  <a:solidFill>
                    <a:schemeClr val="hlink"/>
                  </a:solidFill>
                </a:rPr>
                <a:t>                       </a:t>
              </a:r>
              <a:r>
                <a:rPr lang="tr-TR" dirty="0" smtClean="0">
                  <a:solidFill>
                    <a:schemeClr val="hlink"/>
                  </a:solidFill>
                </a:rPr>
                <a:t>Okur                       Bilir                        Gelir</a:t>
              </a:r>
              <a:endParaRPr lang="tr-TR" dirty="0">
                <a:solidFill>
                  <a:schemeClr val="hlink"/>
                </a:solidFill>
              </a:endParaRPr>
            </a:p>
            <a:p>
              <a:pPr algn="l">
                <a:spcBef>
                  <a:spcPct val="50000"/>
                </a:spcBef>
              </a:pPr>
              <a:r>
                <a:rPr lang="en-US" b="1" dirty="0"/>
                <a:t>Biz</a:t>
              </a:r>
              <a:r>
                <a:rPr lang="en-US" dirty="0">
                  <a:solidFill>
                    <a:schemeClr val="hlink"/>
                  </a:solidFill>
                </a:rPr>
                <a:t>  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Okuruz</a:t>
              </a:r>
              <a:r>
                <a:rPr lang="en-US" dirty="0" smtClean="0">
                  <a:solidFill>
                    <a:schemeClr val="hlink"/>
                  </a:solidFill>
                </a:rPr>
                <a:t>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Bilir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z 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Gelir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z</a:t>
              </a:r>
              <a:endParaRPr lang="en-US" dirty="0">
                <a:solidFill>
                  <a:schemeClr val="hlink"/>
                </a:solidFill>
              </a:endParaRPr>
            </a:p>
            <a:p>
              <a:pPr algn="l">
                <a:spcBef>
                  <a:spcPct val="50000"/>
                </a:spcBef>
              </a:pPr>
              <a:r>
                <a:rPr lang="en-US" b="1" dirty="0" err="1"/>
                <a:t>Siz</a:t>
              </a:r>
              <a:r>
                <a:rPr lang="en-US" b="1" dirty="0"/>
                <a:t> </a:t>
              </a:r>
              <a:r>
                <a:rPr lang="en-US" dirty="0">
                  <a:solidFill>
                    <a:schemeClr val="hlink"/>
                  </a:solidFill>
                </a:rPr>
                <a:t> 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Okursunuz</a:t>
              </a:r>
              <a:r>
                <a:rPr lang="en-US" dirty="0" smtClean="0">
                  <a:solidFill>
                    <a:schemeClr val="hlink"/>
                  </a:solidFill>
                </a:rPr>
                <a:t>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Bilirs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n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z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Gelirs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n</a:t>
              </a:r>
              <a:r>
                <a:rPr lang="tr-TR" dirty="0" smtClean="0">
                  <a:solidFill>
                    <a:schemeClr val="hlink"/>
                  </a:solidFill>
                </a:rPr>
                <a:t>i</a:t>
              </a:r>
              <a:r>
                <a:rPr lang="en-US" dirty="0" smtClean="0">
                  <a:solidFill>
                    <a:schemeClr val="hlink"/>
                  </a:solidFill>
                </a:rPr>
                <a:t>z</a:t>
              </a:r>
              <a:endParaRPr lang="en-US" dirty="0">
                <a:solidFill>
                  <a:schemeClr val="hlink"/>
                </a:solidFill>
              </a:endParaRPr>
            </a:p>
            <a:p>
              <a:pPr algn="l">
                <a:spcBef>
                  <a:spcPct val="50000"/>
                </a:spcBef>
              </a:pPr>
              <a:r>
                <a:rPr lang="en-US" b="1" dirty="0" err="1"/>
                <a:t>Onlar</a:t>
              </a:r>
              <a:r>
                <a:rPr lang="en-US" dirty="0">
                  <a:solidFill>
                    <a:schemeClr val="hlink"/>
                  </a:solidFill>
                </a:rPr>
                <a:t>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Okurlar</a:t>
              </a:r>
              <a:r>
                <a:rPr lang="en-US" dirty="0" smtClean="0">
                  <a:solidFill>
                    <a:schemeClr val="hlink"/>
                  </a:solidFill>
                </a:rPr>
                <a:t>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Bilirl</a:t>
              </a:r>
              <a:r>
                <a:rPr lang="tr-TR" dirty="0" smtClean="0">
                  <a:solidFill>
                    <a:schemeClr val="hlink"/>
                  </a:solidFill>
                </a:rPr>
                <a:t>e</a:t>
              </a:r>
              <a:r>
                <a:rPr lang="en-US" dirty="0" smtClean="0">
                  <a:solidFill>
                    <a:schemeClr val="hlink"/>
                  </a:solidFill>
                </a:rPr>
                <a:t>r                    </a:t>
              </a:r>
              <a:r>
                <a:rPr lang="en-US" dirty="0" err="1" smtClean="0">
                  <a:solidFill>
                    <a:schemeClr val="hlink"/>
                  </a:solidFill>
                </a:rPr>
                <a:t>Gelirl</a:t>
              </a:r>
              <a:r>
                <a:rPr lang="tr-TR" dirty="0" smtClean="0">
                  <a:solidFill>
                    <a:schemeClr val="hlink"/>
                  </a:solidFill>
                </a:rPr>
                <a:t>e</a:t>
              </a:r>
              <a:r>
                <a:rPr lang="en-US" dirty="0" smtClean="0">
                  <a:solidFill>
                    <a:schemeClr val="hlink"/>
                  </a:solidFill>
                </a:rPr>
                <a:t>r</a:t>
              </a:r>
              <a:endParaRPr lang="tr-TR" dirty="0">
                <a:solidFill>
                  <a:schemeClr val="hlink"/>
                </a:solidFill>
              </a:endParaRPr>
            </a:p>
          </p:txBody>
        </p:sp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431" y="1706"/>
              <a:ext cx="4853" cy="23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/>
                <a:t>                          Okumak</a:t>
              </a:r>
              <a:r>
                <a:rPr lang="en-US" b="1">
                  <a:solidFill>
                    <a:schemeClr val="bg2"/>
                  </a:solidFill>
                </a:rPr>
                <a:t> </a:t>
              </a:r>
              <a:r>
                <a:rPr lang="en-US" b="1"/>
                <a:t>                  </a:t>
              </a:r>
              <a:r>
                <a:rPr lang="en-US" b="1">
                  <a:solidFill>
                    <a:schemeClr val="folHlink"/>
                  </a:solidFill>
                </a:rPr>
                <a:t> Bilmek </a:t>
              </a:r>
              <a:r>
                <a:rPr lang="en-US" b="1"/>
                <a:t>                     </a:t>
              </a:r>
              <a:r>
                <a:rPr lang="en-US" b="1">
                  <a:solidFill>
                    <a:srgbClr val="003300"/>
                  </a:solidFill>
                </a:rPr>
                <a:t>Gelmek</a:t>
              </a:r>
              <a:endParaRPr lang="tr-TR" b="1">
                <a:solidFill>
                  <a:srgbClr val="003300"/>
                </a:solidFill>
              </a:endParaRPr>
            </a:p>
          </p:txBody>
        </p:sp>
      </p:grp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547813" y="5661025"/>
            <a:ext cx="35290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tx2"/>
                </a:solidFill>
              </a:rPr>
              <a:t>A</a:t>
            </a:r>
            <a:r>
              <a:rPr lang="tr-TR" dirty="0" smtClean="0">
                <a:solidFill>
                  <a:schemeClr val="tx2"/>
                </a:solidFill>
              </a:rPr>
              <a:t>kşamları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ders</a:t>
            </a:r>
            <a:r>
              <a:rPr lang="en-US" dirty="0"/>
              <a:t> </a:t>
            </a:r>
            <a:r>
              <a:rPr lang="tr-TR" dirty="0">
                <a:solidFill>
                  <a:schemeClr val="hlink"/>
                </a:solidFill>
              </a:rPr>
              <a:t>ç</a:t>
            </a:r>
            <a:r>
              <a:rPr lang="en-US" dirty="0">
                <a:solidFill>
                  <a:schemeClr val="hlink"/>
                </a:solidFill>
              </a:rPr>
              <a:t>al</a:t>
            </a:r>
            <a:r>
              <a:rPr lang="tr-TR" dirty="0" smtClean="0">
                <a:solidFill>
                  <a:schemeClr val="hlink"/>
                </a:solidFill>
              </a:rPr>
              <a:t>ışı</a:t>
            </a:r>
            <a:r>
              <a:rPr lang="en-US" dirty="0" smtClean="0">
                <a:solidFill>
                  <a:schemeClr val="hlink"/>
                </a:solidFill>
              </a:rPr>
              <a:t>r</a:t>
            </a:r>
            <a:r>
              <a:rPr lang="tr-TR" dirty="0" smtClean="0">
                <a:solidFill>
                  <a:schemeClr val="hlink"/>
                </a:solidFill>
              </a:rPr>
              <a:t>ı</a:t>
            </a:r>
            <a:r>
              <a:rPr lang="en-US" dirty="0" smtClean="0">
                <a:solidFill>
                  <a:schemeClr val="hlink"/>
                </a:solidFill>
              </a:rPr>
              <a:t>m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5327650" y="5665788"/>
            <a:ext cx="38163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err="1" smtClean="0">
                <a:solidFill>
                  <a:schemeClr val="tx2"/>
                </a:solidFill>
              </a:rPr>
              <a:t>Karde</a:t>
            </a:r>
            <a:r>
              <a:rPr lang="tr-TR" dirty="0">
                <a:solidFill>
                  <a:schemeClr val="tx2"/>
                </a:solidFill>
              </a:rPr>
              <a:t>ş</a:t>
            </a:r>
            <a:r>
              <a:rPr lang="en-US" dirty="0" err="1">
                <a:solidFill>
                  <a:schemeClr val="tx2"/>
                </a:solidFill>
              </a:rPr>
              <a:t>lerim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kitap</a:t>
            </a:r>
            <a:r>
              <a:rPr lang="en-US" dirty="0"/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okurlar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algn="l">
              <a:spcBef>
                <a:spcPct val="50000"/>
              </a:spcBef>
            </a:pPr>
            <a:endParaRPr lang="tr-TR" dirty="0"/>
          </a:p>
        </p:txBody>
      </p:sp>
      <p:pic>
        <p:nvPicPr>
          <p:cNvPr id="70671" name="Picture 15" descr="candle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6250"/>
            <a:ext cx="981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46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1" grpId="0" animBg="1"/>
      <p:bldP spid="70663" grpId="0" animBg="1"/>
      <p:bldP spid="70665" grpId="0"/>
      <p:bldP spid="70667" grpId="0"/>
      <p:bldP spid="706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29649" y="1204308"/>
            <a:ext cx="7416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 dirty="0" err="1">
                <a:solidFill>
                  <a:srgbClr val="660066"/>
                </a:solidFill>
              </a:rPr>
              <a:t>Sonu</a:t>
            </a:r>
            <a:r>
              <a:rPr lang="en-US" sz="3200" dirty="0">
                <a:solidFill>
                  <a:srgbClr val="660066"/>
                </a:solidFill>
              </a:rPr>
              <a:t> </a:t>
            </a:r>
            <a:r>
              <a:rPr lang="tr-TR" sz="3200" b="1" dirty="0" smtClean="0">
                <a:solidFill>
                  <a:srgbClr val="660066"/>
                </a:solidFill>
              </a:rPr>
              <a:t>ünlü i</a:t>
            </a:r>
            <a:r>
              <a:rPr lang="en-US" sz="3200" dirty="0" smtClean="0">
                <a:solidFill>
                  <a:srgbClr val="660066"/>
                </a:solidFill>
              </a:rPr>
              <a:t>le </a:t>
            </a:r>
            <a:r>
              <a:rPr lang="en-US" sz="3200" dirty="0" err="1">
                <a:solidFill>
                  <a:srgbClr val="660066"/>
                </a:solidFill>
              </a:rPr>
              <a:t>biten</a:t>
            </a:r>
            <a:r>
              <a:rPr lang="en-US" sz="3200" dirty="0">
                <a:solidFill>
                  <a:srgbClr val="660066"/>
                </a:solidFill>
              </a:rPr>
              <a:t> </a:t>
            </a:r>
            <a:r>
              <a:rPr lang="en-US" sz="3200" dirty="0" err="1" smtClean="0">
                <a:solidFill>
                  <a:srgbClr val="660066"/>
                </a:solidFill>
              </a:rPr>
              <a:t>fiiler</a:t>
            </a:r>
            <a:r>
              <a:rPr lang="tr-TR" sz="3200" dirty="0" smtClean="0">
                <a:solidFill>
                  <a:srgbClr val="660066"/>
                </a:solidFill>
              </a:rPr>
              <a:t>e –r gelir.</a:t>
            </a:r>
            <a:endParaRPr lang="tr-TR" sz="3200" dirty="0">
              <a:solidFill>
                <a:srgbClr val="660066"/>
              </a:solidFill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187450" y="2924175"/>
            <a:ext cx="2160588" cy="579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Ye-r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1187450" y="3716338"/>
            <a:ext cx="2160588" cy="57943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Dinle - 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4716463" y="2924175"/>
            <a:ext cx="2447925" cy="57943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Uyu-r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4716463" y="3716338"/>
            <a:ext cx="2447925" cy="579437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Yürü - 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395288" y="5013325"/>
            <a:ext cx="3240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smtClean="0">
                <a:solidFill>
                  <a:srgbClr val="660066"/>
                </a:solidFill>
              </a:rPr>
              <a:t>.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5364163" y="6092825"/>
            <a:ext cx="287337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7524750" y="6092825"/>
            <a:ext cx="287338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1699" name="WordArt 19"/>
          <p:cNvSpPr>
            <a:spLocks noChangeArrowheads="1" noChangeShapeType="1" noTextEdit="1"/>
          </p:cNvSpPr>
          <p:nvPr/>
        </p:nvSpPr>
        <p:spPr bwMode="auto">
          <a:xfrm>
            <a:off x="2843213" y="152401"/>
            <a:ext cx="3384550" cy="701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tr-TR" sz="44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NOT </a:t>
            </a:r>
          </a:p>
        </p:txBody>
      </p:sp>
      <p:pic>
        <p:nvPicPr>
          <p:cNvPr id="71700" name="Picture 20" descr="asla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048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8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7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8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71686" grpId="0" animBg="1"/>
      <p:bldP spid="71687" grpId="0" animBg="1"/>
      <p:bldP spid="71688" grpId="0" animBg="1"/>
      <p:bldP spid="71689" grpId="0" animBg="1"/>
      <p:bldP spid="71697" grpId="0" animBg="1"/>
      <p:bldP spid="71698" grpId="0" animBg="1"/>
      <p:bldP spid="716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611188" y="1989138"/>
            <a:ext cx="8137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</a:pPr>
            <a:r>
              <a:rPr lang="en-US" sz="2400" dirty="0">
                <a:solidFill>
                  <a:srgbClr val="660066"/>
                </a:solidFill>
              </a:rPr>
              <a:t>2. </a:t>
            </a:r>
            <a:r>
              <a:rPr lang="tr-TR" sz="2400" dirty="0" smtClean="0">
                <a:solidFill>
                  <a:srgbClr val="660066"/>
                </a:solidFill>
              </a:rPr>
              <a:t>Tek heceli fiillerde   -ar        -er    gelir.</a:t>
            </a:r>
            <a:endParaRPr lang="tr-TR" sz="2400" dirty="0">
              <a:solidFill>
                <a:srgbClr val="660066"/>
              </a:solidFill>
            </a:endParaRP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57200" y="3141663"/>
            <a:ext cx="3276600" cy="584775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entury Gothic" pitchFamily="34" charset="0"/>
              </a:rPr>
              <a:t>a</a:t>
            </a: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,</a:t>
            </a:r>
            <a:r>
              <a:rPr lang="en-US" sz="3200" b="1" dirty="0" smtClean="0">
                <a:solidFill>
                  <a:schemeClr val="tx2"/>
                </a:solidFill>
                <a:latin typeface="Century Gothic" pitchFamily="34" charset="0"/>
              </a:rPr>
              <a:t> </a:t>
            </a: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ı ,o, u </a:t>
            </a:r>
            <a:r>
              <a:rPr lang="en-US" sz="3200" b="1" dirty="0" smtClean="0">
                <a:solidFill>
                  <a:schemeClr val="tx2"/>
                </a:solidFill>
                <a:latin typeface="Century Gothic" pitchFamily="34" charset="0"/>
              </a:rPr>
              <a:t>       </a:t>
            </a: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-</a:t>
            </a:r>
            <a:r>
              <a:rPr lang="tr-TR" sz="3200" b="1" dirty="0" smtClean="0">
                <a:solidFill>
                  <a:schemeClr val="tx2"/>
                </a:solidFill>
              </a:rPr>
              <a:t>ar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4419600" y="3141663"/>
            <a:ext cx="4038600" cy="584775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entury Gothic" pitchFamily="34" charset="0"/>
              </a:rPr>
              <a:t>  </a:t>
            </a: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e , </a:t>
            </a:r>
            <a:r>
              <a:rPr lang="en-US" sz="3200" b="1" dirty="0" err="1" smtClean="0">
                <a:solidFill>
                  <a:schemeClr val="tx2"/>
                </a:solidFill>
                <a:latin typeface="Century Gothic" pitchFamily="34" charset="0"/>
              </a:rPr>
              <a:t>i</a:t>
            </a: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 , ö , ü         -er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79388" y="4051300"/>
            <a:ext cx="1582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</a:rPr>
              <a:t>őrnekler:</a:t>
            </a:r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2209800" y="3505200"/>
            <a:ext cx="7207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7010400" y="3429000"/>
            <a:ext cx="7207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914400" y="4648200"/>
            <a:ext cx="31686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tx2"/>
                </a:solidFill>
              </a:rPr>
              <a:t>Yaz                    yaz-ar</a:t>
            </a:r>
            <a:endParaRPr lang="en-US" dirty="0">
              <a:solidFill>
                <a:schemeClr val="tx2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tx2"/>
                </a:solidFill>
              </a:rPr>
              <a:t>Bak </a:t>
            </a:r>
            <a:r>
              <a:rPr lang="en-US" dirty="0" smtClean="0">
                <a:solidFill>
                  <a:schemeClr val="tx2"/>
                </a:solidFill>
              </a:rPr>
              <a:t>             </a:t>
            </a:r>
            <a:r>
              <a:rPr lang="tr-TR" dirty="0" smtClean="0">
                <a:solidFill>
                  <a:schemeClr val="tx2"/>
                </a:solidFill>
              </a:rPr>
              <a:t>      bak -a</a:t>
            </a:r>
            <a:r>
              <a:rPr lang="en-US" dirty="0" smtClean="0">
                <a:solidFill>
                  <a:schemeClr val="tx2"/>
                </a:solidFill>
              </a:rPr>
              <a:t>r</a:t>
            </a:r>
            <a:endParaRPr lang="en-US" dirty="0">
              <a:solidFill>
                <a:schemeClr val="tx2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tx2"/>
                </a:solidFill>
              </a:rPr>
              <a:t>Sor                       sor-ar</a:t>
            </a: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4716463" y="4757738"/>
            <a:ext cx="36004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tx2"/>
                </a:solidFill>
              </a:rPr>
              <a:t>Git                       gid-er</a:t>
            </a:r>
            <a:endParaRPr lang="en-US" dirty="0" smtClean="0">
              <a:solidFill>
                <a:schemeClr val="tx2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tr-TR" dirty="0" smtClean="0">
                <a:solidFill>
                  <a:schemeClr val="hlink"/>
                </a:solidFill>
              </a:rPr>
              <a:t>                </a:t>
            </a: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1620838" y="5013325"/>
            <a:ext cx="6477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1620838" y="5445125"/>
            <a:ext cx="6477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1619250" y="5805488"/>
            <a:ext cx="6477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5435600" y="5013325"/>
            <a:ext cx="6477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pic>
        <p:nvPicPr>
          <p:cNvPr id="72723" name="Picture 19" descr="asla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048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4" name="WordArt 20"/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3384550" cy="7905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tr-TR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NOT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5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5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5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5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5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17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17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17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17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7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 animBg="1"/>
      <p:bldP spid="72710" grpId="0" animBg="1"/>
      <p:bldP spid="72711" grpId="0"/>
      <p:bldP spid="72712" grpId="0" animBg="1"/>
      <p:bldP spid="72713" grpId="0" animBg="1"/>
      <p:bldP spid="72714" grpId="0"/>
      <p:bldP spid="72716" grpId="0"/>
      <p:bldP spid="72717" grpId="0" animBg="1"/>
      <p:bldP spid="72718" grpId="0" animBg="1"/>
      <p:bldP spid="72719" grpId="0" animBg="1"/>
      <p:bldP spid="72720" grpId="0" animBg="1"/>
      <p:bldP spid="727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48" name="Picture 20" descr="asla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048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49" name="WordArt 21"/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3384550" cy="7905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tr-TR" sz="44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NOT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8458199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29649" y="1204308"/>
            <a:ext cx="7416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 dirty="0" err="1">
                <a:solidFill>
                  <a:srgbClr val="660066"/>
                </a:solidFill>
              </a:rPr>
              <a:t>Sonu</a:t>
            </a:r>
            <a:r>
              <a:rPr lang="en-US" sz="3200" dirty="0">
                <a:solidFill>
                  <a:srgbClr val="660066"/>
                </a:solidFill>
              </a:rPr>
              <a:t> </a:t>
            </a:r>
            <a:r>
              <a:rPr lang="tr-TR" sz="3200" b="1" dirty="0" smtClean="0">
                <a:solidFill>
                  <a:srgbClr val="660066"/>
                </a:solidFill>
              </a:rPr>
              <a:t>ünsüz i</a:t>
            </a:r>
            <a:r>
              <a:rPr lang="en-US" sz="3200" dirty="0" smtClean="0">
                <a:solidFill>
                  <a:srgbClr val="660066"/>
                </a:solidFill>
              </a:rPr>
              <a:t>le </a:t>
            </a:r>
            <a:r>
              <a:rPr lang="en-US" sz="3200" dirty="0" err="1">
                <a:solidFill>
                  <a:srgbClr val="660066"/>
                </a:solidFill>
              </a:rPr>
              <a:t>biten</a:t>
            </a:r>
            <a:r>
              <a:rPr lang="en-US" sz="3200" dirty="0">
                <a:solidFill>
                  <a:srgbClr val="660066"/>
                </a:solidFill>
              </a:rPr>
              <a:t> </a:t>
            </a:r>
            <a:r>
              <a:rPr lang="tr-TR" sz="3200" dirty="0" smtClean="0">
                <a:solidFill>
                  <a:srgbClr val="660066"/>
                </a:solidFill>
              </a:rPr>
              <a:t>birden fazla heceli </a:t>
            </a:r>
            <a:r>
              <a:rPr lang="en-US" sz="3200" dirty="0" err="1" smtClean="0">
                <a:solidFill>
                  <a:srgbClr val="660066"/>
                </a:solidFill>
              </a:rPr>
              <a:t>fiiler</a:t>
            </a:r>
            <a:r>
              <a:rPr lang="tr-TR" sz="3200" dirty="0" smtClean="0">
                <a:solidFill>
                  <a:srgbClr val="660066"/>
                </a:solidFill>
              </a:rPr>
              <a:t>e –ır, -ir , -ur , -ür gelir.</a:t>
            </a:r>
            <a:endParaRPr lang="tr-TR" sz="3200" dirty="0">
              <a:solidFill>
                <a:srgbClr val="660066"/>
              </a:solidFill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187450" y="2924175"/>
            <a:ext cx="2160588" cy="579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Çalış -ır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1187450" y="3716338"/>
            <a:ext cx="2160588" cy="57943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solidFill>
                  <a:schemeClr val="tx2"/>
                </a:solidFill>
                <a:latin typeface="Century Gothic" pitchFamily="34" charset="0"/>
              </a:rPr>
              <a:t>konuş - ur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4716463" y="2924175"/>
            <a:ext cx="2447925" cy="57943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öğren-ir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4716463" y="3716338"/>
            <a:ext cx="2447925" cy="579437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3200" b="1" dirty="0" smtClean="0">
                <a:latin typeface="Century Gothic" pitchFamily="34" charset="0"/>
              </a:rPr>
              <a:t>götür- ür</a:t>
            </a:r>
            <a:endParaRPr lang="en-US" sz="3200" b="1" dirty="0">
              <a:latin typeface="Century Gothic" pitchFamily="34" charset="0"/>
            </a:endParaRP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395288" y="5013325"/>
            <a:ext cx="3240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smtClean="0">
                <a:solidFill>
                  <a:srgbClr val="660066"/>
                </a:solidFill>
              </a:rPr>
              <a:t>.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5364163" y="6092825"/>
            <a:ext cx="287337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7524750" y="6092825"/>
            <a:ext cx="287338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71699" name="WordArt 19"/>
          <p:cNvSpPr>
            <a:spLocks noChangeArrowheads="1" noChangeShapeType="1" noTextEdit="1"/>
          </p:cNvSpPr>
          <p:nvPr/>
        </p:nvSpPr>
        <p:spPr bwMode="auto">
          <a:xfrm>
            <a:off x="2843213" y="152401"/>
            <a:ext cx="3384550" cy="701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tr-TR" sz="44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NOT </a:t>
            </a:r>
          </a:p>
        </p:txBody>
      </p:sp>
      <p:pic>
        <p:nvPicPr>
          <p:cNvPr id="71700" name="Picture 20" descr="asla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048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5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5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5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5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63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7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63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71686" grpId="0" animBg="1"/>
      <p:bldP spid="71687" grpId="0" animBg="1"/>
      <p:bldP spid="71688" grpId="0" animBg="1"/>
      <p:bldP spid="71689" grpId="0" animBg="1"/>
      <p:bldP spid="71697" grpId="0" animBg="1"/>
      <p:bldP spid="71698" grpId="0" animBg="1"/>
      <p:bldP spid="7169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0" y="0"/>
            <a:ext cx="7345363" cy="908050"/>
          </a:xfrm>
        </p:spPr>
        <p:txBody>
          <a:bodyPr>
            <a:normAutofit fontScale="90000"/>
          </a:bodyPr>
          <a:lstStyle/>
          <a:p>
            <a:pPr algn="ctr"/>
            <a:r>
              <a:rPr lang="tr-TR" sz="6000" dirty="0" smtClean="0">
                <a:solidFill>
                  <a:srgbClr val="FF0000"/>
                </a:solidFill>
              </a:rPr>
              <a:t>terzi </a:t>
            </a:r>
            <a:r>
              <a:rPr lang="tr-TR" sz="6000" dirty="0">
                <a:solidFill>
                  <a:srgbClr val="FF0000"/>
                </a:solidFill>
              </a:rPr>
              <a:t>ne </a:t>
            </a:r>
            <a:r>
              <a:rPr lang="tr-TR" sz="6000" dirty="0" smtClean="0">
                <a:solidFill>
                  <a:srgbClr val="FF0000"/>
                </a:solidFill>
              </a:rPr>
              <a:t>yapar</a:t>
            </a:r>
            <a:r>
              <a:rPr lang="tr-TR" sz="6000" dirty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42988" y="5408613"/>
            <a:ext cx="734536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>
              <a:lnSpc>
                <a:spcPct val="70000"/>
              </a:lnSpc>
            </a:pP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Terzi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dik-</a:t>
            </a:r>
            <a:r>
              <a:rPr lang="tr-TR" sz="6000" b="1" dirty="0" smtClean="0">
                <a:solidFill>
                  <a:srgbClr val="0000FF"/>
                </a:solidFill>
                <a:latin typeface="Arial Narrow" pitchFamily="34" charset="0"/>
              </a:rPr>
              <a:t>er</a:t>
            </a:r>
            <a:r>
              <a:rPr lang="tr-TR" sz="6000" b="1" dirty="0" smtClean="0">
                <a:solidFill>
                  <a:srgbClr val="0000FF"/>
                </a:solidFill>
                <a:latin typeface="Arial Narrow" pitchFamily="34" charset="0"/>
              </a:rPr>
              <a:t>.</a:t>
            </a:r>
            <a:endParaRPr lang="en-US" sz="6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pic>
        <p:nvPicPr>
          <p:cNvPr id="33796" name="Picture 4" descr="dikme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3238" y="836613"/>
            <a:ext cx="8099425" cy="4500562"/>
          </a:xfrm>
          <a:noFill/>
          <a:ln/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676400" y="6151563"/>
            <a:ext cx="6324600" cy="523220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sz="2800" b="1" dirty="0" smtClean="0">
                <a:solidFill>
                  <a:srgbClr val="0000FF"/>
                </a:solidFill>
              </a:rPr>
              <a:t>Tek heceli</a:t>
            </a:r>
            <a:r>
              <a:rPr lang="tr-TR" sz="2800" b="1" dirty="0">
                <a:solidFill>
                  <a:srgbClr val="0000FF"/>
                </a:solidFill>
              </a:rPr>
              <a:t>	</a:t>
            </a:r>
            <a:r>
              <a:rPr lang="tr-TR" sz="2800" b="1" dirty="0" smtClean="0">
                <a:solidFill>
                  <a:srgbClr val="0000FF"/>
                </a:solidFill>
              </a:rPr>
              <a:t>                         -er</a:t>
            </a:r>
            <a:endParaRPr lang="tr-TR" sz="2800" dirty="0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781425" y="6453188"/>
            <a:ext cx="14747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2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7" grpId="0" animBg="1"/>
      <p:bldP spid="337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0" y="0"/>
            <a:ext cx="7345363" cy="908050"/>
          </a:xfrm>
        </p:spPr>
        <p:txBody>
          <a:bodyPr>
            <a:normAutofit fontScale="90000"/>
          </a:bodyPr>
          <a:lstStyle/>
          <a:p>
            <a:pPr algn="ctr"/>
            <a:r>
              <a:rPr lang="tr-TR" sz="6000" dirty="0" smtClean="0">
                <a:solidFill>
                  <a:srgbClr val="FF0000"/>
                </a:solidFill>
              </a:rPr>
              <a:t>balıkçı </a:t>
            </a:r>
            <a:r>
              <a:rPr lang="tr-TR" sz="6000" dirty="0">
                <a:solidFill>
                  <a:srgbClr val="FF0000"/>
                </a:solidFill>
              </a:rPr>
              <a:t>ne </a:t>
            </a:r>
            <a:r>
              <a:rPr lang="tr-TR" sz="6000" dirty="0" smtClean="0">
                <a:solidFill>
                  <a:srgbClr val="FF0000"/>
                </a:solidFill>
              </a:rPr>
              <a:t>yapar</a:t>
            </a:r>
            <a:r>
              <a:rPr lang="tr-TR" sz="6000" dirty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08063" y="5229225"/>
            <a:ext cx="73453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>
              <a:lnSpc>
                <a:spcPct val="70000"/>
              </a:lnSpc>
            </a:pP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B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alıkçı </a:t>
            </a:r>
            <a:r>
              <a:rPr lang="tr-TR" sz="6000" b="1" dirty="0">
                <a:solidFill>
                  <a:srgbClr val="FF0000"/>
                </a:solidFill>
                <a:latin typeface="Arial Narrow" pitchFamily="34" charset="0"/>
              </a:rPr>
              <a:t>balık 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tut-</a:t>
            </a:r>
            <a:r>
              <a:rPr lang="tr-TR" sz="6000" b="1" dirty="0" smtClean="0">
                <a:solidFill>
                  <a:srgbClr val="0000FF"/>
                </a:solidFill>
                <a:latin typeface="Arial Narrow" pitchFamily="34" charset="0"/>
              </a:rPr>
              <a:t>ar</a:t>
            </a:r>
            <a:r>
              <a:rPr lang="tr-TR" sz="6000" b="1" dirty="0">
                <a:solidFill>
                  <a:srgbClr val="0000FF"/>
                </a:solidFill>
                <a:latin typeface="Arial Narrow" pitchFamily="34" charset="0"/>
              </a:rPr>
              <a:t>.</a:t>
            </a:r>
            <a:endParaRPr lang="en-US" sz="6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pic>
        <p:nvPicPr>
          <p:cNvPr id="26630" name="Picture 6" descr="baliktutma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944563"/>
            <a:ext cx="8135937" cy="4213225"/>
          </a:xfrm>
          <a:noFill/>
          <a:ln/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524000" y="6069013"/>
            <a:ext cx="4932363" cy="523220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r-TR" sz="2800" b="1" dirty="0" smtClean="0">
                <a:solidFill>
                  <a:srgbClr val="0000FF"/>
                </a:solidFill>
              </a:rPr>
              <a:t>Tek heceli</a:t>
            </a:r>
            <a:r>
              <a:rPr lang="tr-TR" sz="2800" b="1" dirty="0">
                <a:solidFill>
                  <a:srgbClr val="0000FF"/>
                </a:solidFill>
              </a:rPr>
              <a:t>	</a:t>
            </a:r>
            <a:r>
              <a:rPr lang="tr-TR" sz="2800" b="1" dirty="0" smtClean="0">
                <a:solidFill>
                  <a:srgbClr val="0000FF"/>
                </a:solidFill>
              </a:rPr>
              <a:t>          </a:t>
            </a:r>
            <a:r>
              <a:rPr lang="tr-TR" sz="2800" b="1" dirty="0">
                <a:solidFill>
                  <a:srgbClr val="0000FF"/>
                </a:solidFill>
              </a:rPr>
              <a:t>	       </a:t>
            </a:r>
            <a:r>
              <a:rPr lang="tr-TR" sz="2800" b="1" dirty="0" smtClean="0">
                <a:solidFill>
                  <a:srgbClr val="0000FF"/>
                </a:solidFill>
              </a:rPr>
              <a:t>       -ar</a:t>
            </a:r>
            <a:endParaRPr lang="tr-TR" dirty="0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743325" y="6381750"/>
            <a:ext cx="14747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6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6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31" grpId="0" animBg="1"/>
      <p:bldP spid="266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458200" cy="908050"/>
          </a:xfrm>
        </p:spPr>
        <p:txBody>
          <a:bodyPr>
            <a:normAutofit fontScale="90000"/>
          </a:bodyPr>
          <a:lstStyle/>
          <a:p>
            <a:pPr algn="ctr"/>
            <a:r>
              <a:rPr lang="tr-TR" sz="6000" dirty="0" smtClean="0">
                <a:solidFill>
                  <a:srgbClr val="FF0000"/>
                </a:solidFill>
              </a:rPr>
              <a:t>Babam her akşam  </a:t>
            </a:r>
            <a:r>
              <a:rPr lang="tr-TR" sz="6000" dirty="0">
                <a:solidFill>
                  <a:srgbClr val="FF0000"/>
                </a:solidFill>
              </a:rPr>
              <a:t>ne </a:t>
            </a:r>
            <a:r>
              <a:rPr lang="tr-TR" sz="6000" dirty="0" smtClean="0">
                <a:solidFill>
                  <a:srgbClr val="FF0000"/>
                </a:solidFill>
              </a:rPr>
              <a:t>yapar</a:t>
            </a:r>
            <a:r>
              <a:rPr lang="tr-TR" sz="6000" dirty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pic>
        <p:nvPicPr>
          <p:cNvPr id="30723" name="Picture 3" descr="bisiklet surme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873125"/>
            <a:ext cx="8461375" cy="4608513"/>
          </a:xfr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116013" y="5516563"/>
            <a:ext cx="7345362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>
              <a:lnSpc>
                <a:spcPct val="70000"/>
              </a:lnSpc>
            </a:pP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B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isiklet </a:t>
            </a:r>
            <a:r>
              <a:rPr lang="tr-TR" sz="6000" b="1" dirty="0" smtClean="0">
                <a:solidFill>
                  <a:srgbClr val="FF0000"/>
                </a:solidFill>
                <a:latin typeface="Arial Narrow" pitchFamily="34" charset="0"/>
              </a:rPr>
              <a:t>sür-</a:t>
            </a:r>
            <a:r>
              <a:rPr lang="tr-TR" sz="6000" b="1" dirty="0" smtClean="0">
                <a:solidFill>
                  <a:srgbClr val="0000FF"/>
                </a:solidFill>
                <a:latin typeface="Arial Narrow" pitchFamily="34" charset="0"/>
              </a:rPr>
              <a:t>er</a:t>
            </a:r>
            <a:r>
              <a:rPr lang="tr-TR" sz="6000" b="1" dirty="0">
                <a:solidFill>
                  <a:srgbClr val="0000FF"/>
                </a:solidFill>
                <a:latin typeface="Arial Narrow" pitchFamily="34" charset="0"/>
              </a:rPr>
              <a:t>.</a:t>
            </a:r>
            <a:endParaRPr lang="en-US" sz="6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951163" y="6165850"/>
            <a:ext cx="3673475" cy="369332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tr-TR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8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27200" y="0"/>
            <a:ext cx="6096000" cy="1143000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Çocuklar </a:t>
            </a:r>
            <a:r>
              <a:rPr lang="tr-TR" dirty="0" smtClean="0">
                <a:solidFill>
                  <a:srgbClr val="FF0000"/>
                </a:solidFill>
              </a:rPr>
              <a:t>öğlen ne yaparlar</a:t>
            </a:r>
            <a:r>
              <a:rPr lang="tr-TR" dirty="0">
                <a:solidFill>
                  <a:srgbClr val="FF0000"/>
                </a:solidFill>
              </a:rPr>
              <a:t>?</a:t>
            </a:r>
            <a:r>
              <a:rPr lang="en-US" dirty="0"/>
              <a:t> 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935038" y="4905375"/>
            <a:ext cx="6767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tr-TR" sz="4000" b="1" dirty="0">
                <a:solidFill>
                  <a:srgbClr val="FF0000"/>
                </a:solidFill>
              </a:rPr>
              <a:t>Yemek </a:t>
            </a:r>
            <a:r>
              <a:rPr lang="tr-TR" sz="4000" b="1" dirty="0" smtClean="0">
                <a:solidFill>
                  <a:srgbClr val="FF0000"/>
                </a:solidFill>
              </a:rPr>
              <a:t>y</a:t>
            </a:r>
            <a:r>
              <a:rPr lang="tr-TR" sz="4000" b="1" dirty="0" smtClean="0">
                <a:solidFill>
                  <a:schemeClr val="accent2"/>
                </a:solidFill>
              </a:rPr>
              <a:t>e</a:t>
            </a:r>
            <a:r>
              <a:rPr lang="tr-TR" sz="4000" b="1" dirty="0" smtClean="0">
                <a:solidFill>
                  <a:srgbClr val="FF0000"/>
                </a:solidFill>
              </a:rPr>
              <a:t>rler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4176713" y="6057900"/>
            <a:ext cx="140335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900113" y="5661025"/>
            <a:ext cx="7380287" cy="830997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Fiil sesli  ile bitmiş</a:t>
            </a:r>
            <a:endParaRPr lang="tr-TR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47" name="Picture 11" descr="yemek yemek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944563"/>
            <a:ext cx="8029575" cy="3960812"/>
          </a:xfrm>
          <a:noFill/>
          <a:ln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65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6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/>
      <p:bldP spid="39940" grpId="0" animBg="1"/>
      <p:bldP spid="399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7200" dirty="0" smtClean="0"/>
              <a:t>Adam </a:t>
            </a:r>
            <a:r>
              <a:rPr lang="en-US" sz="7200" dirty="0" smtClean="0"/>
              <a:t>her g</a:t>
            </a:r>
            <a:r>
              <a:rPr lang="tr-TR" sz="7200" dirty="0" smtClean="0"/>
              <a:t>ün yürü-</a:t>
            </a:r>
            <a:r>
              <a:rPr lang="tr-TR" sz="7200" dirty="0" smtClean="0">
                <a:solidFill>
                  <a:srgbClr val="FF0000"/>
                </a:solidFill>
              </a:rPr>
              <a:t>r.</a:t>
            </a:r>
          </a:p>
        </p:txBody>
      </p:sp>
      <p:pic>
        <p:nvPicPr>
          <p:cNvPr id="2050" name="Picture 2" descr="D:\DOKTORA\YENİ GÜZ\Yabancılara Türkçe Öğretiminin Sorunları\Şimdiki Zaman Öğretimi\resimler\walk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-10988"/>
            <a:ext cx="4392488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065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43100" y="0"/>
            <a:ext cx="5076825" cy="908050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Futbolcu  </a:t>
            </a:r>
            <a:r>
              <a:rPr lang="tr-TR" dirty="0">
                <a:solidFill>
                  <a:srgbClr val="FF0000"/>
                </a:solidFill>
              </a:rPr>
              <a:t>ne </a:t>
            </a:r>
            <a:r>
              <a:rPr lang="tr-TR" dirty="0" smtClean="0">
                <a:solidFill>
                  <a:srgbClr val="FF0000"/>
                </a:solidFill>
              </a:rPr>
              <a:t>yapar</a:t>
            </a:r>
            <a:r>
              <a:rPr lang="tr-TR" dirty="0">
                <a:solidFill>
                  <a:srgbClr val="FF0000"/>
                </a:solidFill>
              </a:rPr>
              <a:t>?</a:t>
            </a:r>
            <a:r>
              <a:rPr lang="en-US" dirty="0"/>
              <a:t> 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935038" y="4905375"/>
            <a:ext cx="6767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tr-TR" sz="4000" b="1" dirty="0">
                <a:solidFill>
                  <a:srgbClr val="FF0000"/>
                </a:solidFill>
              </a:rPr>
              <a:t>Futbol </a:t>
            </a:r>
            <a:r>
              <a:rPr lang="tr-TR" sz="4000" b="1" dirty="0" smtClean="0">
                <a:solidFill>
                  <a:srgbClr val="FF0000"/>
                </a:solidFill>
              </a:rPr>
              <a:t>oyn</a:t>
            </a:r>
            <a:r>
              <a:rPr lang="tr-TR" sz="4000" b="1" dirty="0" smtClean="0">
                <a:solidFill>
                  <a:schemeClr val="accent2"/>
                </a:solidFill>
              </a:rPr>
              <a:t>a</a:t>
            </a:r>
            <a:r>
              <a:rPr lang="tr-TR" sz="4000" b="1" dirty="0" smtClean="0">
                <a:solidFill>
                  <a:srgbClr val="FF0000"/>
                </a:solidFill>
              </a:rPr>
              <a:t>r</a:t>
            </a:r>
            <a:r>
              <a:rPr lang="tr-TR" sz="40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900113" y="5661025"/>
            <a:ext cx="7380287" cy="984885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tr-TR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fiil sesli harf ile bitiyor</a:t>
            </a:r>
            <a:endParaRPr lang="tr-TR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tr-TR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4040" name="Picture 8" descr="fotbol oynama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63600" y="981075"/>
            <a:ext cx="7632700" cy="4033838"/>
          </a:xfrm>
          <a:noFill/>
          <a:ln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45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/>
      <p:bldP spid="440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2e_mini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420938"/>
            <a:ext cx="29432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7" name="WordArt 5" descr="Paper bag"/>
          <p:cNvSpPr>
            <a:spLocks noChangeArrowheads="1" noChangeShapeType="1" noTextEdit="1"/>
          </p:cNvSpPr>
          <p:nvPr/>
        </p:nvSpPr>
        <p:spPr bwMode="auto">
          <a:xfrm>
            <a:off x="1835150" y="549275"/>
            <a:ext cx="5616575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tr-TR" sz="72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Ağlamak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3563938" y="3068638"/>
            <a:ext cx="4968875" cy="5847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800" b="1" dirty="0">
                <a:solidFill>
                  <a:schemeClr val="tx2"/>
                </a:solidFill>
              </a:rPr>
              <a:t>Bebek </a:t>
            </a:r>
            <a:r>
              <a:rPr lang="tr-TR" sz="2800" b="1" dirty="0" smtClean="0">
                <a:solidFill>
                  <a:schemeClr val="tx2"/>
                </a:solidFill>
              </a:rPr>
              <a:t>her gece ağla</a:t>
            </a:r>
            <a:r>
              <a:rPr lang="tr-TR" sz="3200" b="1" u="sng" dirty="0" smtClean="0">
                <a:solidFill>
                  <a:srgbClr val="00FF99"/>
                </a:solidFill>
              </a:rPr>
              <a:t>r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7" grpId="0" animBg="1"/>
      <p:bldP spid="1208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Profeso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276475"/>
            <a:ext cx="32162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5" name="WordArt 5" descr="Paper bag"/>
          <p:cNvSpPr>
            <a:spLocks noChangeArrowheads="1" noChangeShapeType="1" noTextEdit="1"/>
          </p:cNvSpPr>
          <p:nvPr/>
        </p:nvSpPr>
        <p:spPr bwMode="auto">
          <a:xfrm>
            <a:off x="1979613" y="549275"/>
            <a:ext cx="5616575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tr-TR" sz="72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anlatmak</a:t>
            </a: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3494088" y="3414713"/>
            <a:ext cx="5399087" cy="5191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800" b="1" dirty="0" smtClean="0">
                <a:solidFill>
                  <a:schemeClr val="tx2"/>
                </a:solidFill>
              </a:rPr>
              <a:t>Ö</a:t>
            </a:r>
            <a:r>
              <a:rPr lang="tr-TR" sz="2800" b="1" dirty="0" smtClean="0">
                <a:solidFill>
                  <a:schemeClr val="tx2"/>
                </a:solidFill>
              </a:rPr>
              <a:t>ğretmen </a:t>
            </a:r>
            <a:r>
              <a:rPr lang="tr-TR" sz="2800" b="1" dirty="0">
                <a:solidFill>
                  <a:schemeClr val="tx2"/>
                </a:solidFill>
              </a:rPr>
              <a:t>ders</a:t>
            </a:r>
            <a:r>
              <a:rPr lang="tr-TR" sz="2800" b="1" dirty="0"/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anlat</a:t>
            </a:r>
            <a:r>
              <a:rPr lang="tr-TR" sz="2800" b="1" dirty="0" smtClean="0">
                <a:solidFill>
                  <a:srgbClr val="00FF99"/>
                </a:solidFill>
              </a:rPr>
              <a:t>ı</a:t>
            </a:r>
            <a:r>
              <a:rPr lang="tr-TR" sz="2800" b="1" dirty="0" smtClean="0">
                <a:solidFill>
                  <a:srgbClr val="FF0000"/>
                </a:solidFill>
              </a:rPr>
              <a:t>r</a:t>
            </a:r>
            <a:r>
              <a:rPr lang="tr-TR" sz="2800" b="1" dirty="0">
                <a:solidFill>
                  <a:schemeClr val="tx2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 animBg="1"/>
      <p:bldP spid="972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OCA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3309938"/>
            <a:ext cx="3106738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WordArt 5" descr="Paper bag"/>
          <p:cNvSpPr>
            <a:spLocks noChangeArrowheads="1" noChangeShapeType="1" noTextEdit="1"/>
          </p:cNvSpPr>
          <p:nvPr/>
        </p:nvSpPr>
        <p:spPr bwMode="auto">
          <a:xfrm>
            <a:off x="1619250" y="620713"/>
            <a:ext cx="5472113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tr-TR" sz="72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gitmek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348038" y="2924175"/>
            <a:ext cx="5543550" cy="519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tr-TR" sz="2800" b="1" dirty="0">
                <a:solidFill>
                  <a:schemeClr val="tx2"/>
                </a:solidFill>
              </a:rPr>
              <a:t>Nasreddin Hoca eşekle </a:t>
            </a:r>
            <a:r>
              <a:rPr lang="tr-TR" sz="2800" b="1" dirty="0" smtClean="0">
                <a:solidFill>
                  <a:schemeClr val="tx2"/>
                </a:solidFill>
              </a:rPr>
              <a:t>gid</a:t>
            </a:r>
            <a:r>
              <a:rPr lang="tr-TR" sz="2800" b="1" dirty="0" smtClean="0">
                <a:solidFill>
                  <a:srgbClr val="00FF99"/>
                </a:solidFill>
              </a:rPr>
              <a:t>e</a:t>
            </a:r>
            <a:r>
              <a:rPr lang="tr-TR" sz="2800" b="1" dirty="0" smtClean="0">
                <a:solidFill>
                  <a:schemeClr val="hlink"/>
                </a:solidFill>
              </a:rPr>
              <a:t>r</a:t>
            </a:r>
            <a:r>
              <a:rPr lang="tr-TR" sz="2800" b="1" dirty="0">
                <a:solidFill>
                  <a:schemeClr val="tx2"/>
                </a:solidFill>
              </a:rPr>
              <a:t>.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r>
              <a:rPr lang="tr-TR" sz="8000" dirty="0" smtClean="0"/>
              <a:t>Ahmet koş-</a:t>
            </a:r>
            <a:r>
              <a:rPr lang="tr-TR" sz="8000" dirty="0" smtClean="0">
                <a:solidFill>
                  <a:srgbClr val="FF0000"/>
                </a:solidFill>
              </a:rPr>
              <a:t>ar</a:t>
            </a:r>
            <a:r>
              <a:rPr lang="tr-TR" sz="8000" dirty="0" smtClean="0"/>
              <a:t>.</a:t>
            </a:r>
            <a:endParaRPr lang="tr-TR" sz="8000" dirty="0"/>
          </a:p>
        </p:txBody>
      </p:sp>
      <p:pic>
        <p:nvPicPr>
          <p:cNvPr id="1027" name="Picture 3" descr="D:\DOKTORA\YENİ GÜZ\Yabancılara Türkçe Öğretiminin Sorunları\Şimdiki Zaman Öğretimi\resimler\runningmanspi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692696"/>
            <a:ext cx="3600450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680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5400" dirty="0" smtClean="0"/>
              <a:t>Kuş uç-</a:t>
            </a:r>
            <a:r>
              <a:rPr lang="tr-TR" sz="5400" dirty="0" smtClean="0">
                <a:solidFill>
                  <a:srgbClr val="FF0000"/>
                </a:solidFill>
              </a:rPr>
              <a:t>ar</a:t>
            </a:r>
            <a:r>
              <a:rPr lang="tr-TR" sz="5400" dirty="0" smtClean="0"/>
              <a:t>.</a:t>
            </a:r>
            <a:endParaRPr lang="tr-TR" sz="5400" dirty="0"/>
          </a:p>
        </p:txBody>
      </p:sp>
      <p:pic>
        <p:nvPicPr>
          <p:cNvPr id="6146" name="Picture 2" descr="D:\DOKTORA\YENİ GÜZ\Yabancılara Türkçe Öğretiminin Sorunları\Şimdiki Zaman Öğretimi\resimler\ku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47866"/>
            <a:ext cx="4673247" cy="3452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808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8000" dirty="0" smtClean="0"/>
              <a:t>Sevgi müzik dinle-</a:t>
            </a:r>
            <a:r>
              <a:rPr lang="tr-TR" sz="8000" dirty="0" smtClean="0">
                <a:solidFill>
                  <a:srgbClr val="FF0000"/>
                </a:solidFill>
              </a:rPr>
              <a:t>r</a:t>
            </a:r>
          </a:p>
        </p:txBody>
      </p:sp>
      <p:pic>
        <p:nvPicPr>
          <p:cNvPr id="15362" name="Picture 2" descr="D:\DOKTORA\YENİ GÜZ\Yabancılara Türkçe Öğretiminin Sorunları\Şimdiki Zaman Öğretimi\resimler\dinle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6300" y="260648"/>
            <a:ext cx="2311400" cy="375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1857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1066800" y="381000"/>
            <a:ext cx="7848600" cy="1295400"/>
          </a:xfrm>
          <a:prstGeom prst="wedgeEllipseCallout">
            <a:avLst>
              <a:gd name="adj1" fmla="val 3393"/>
              <a:gd name="adj2" fmla="val 12450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chemeClr val="tx1"/>
                </a:solidFill>
              </a:rPr>
              <a:t>Öğrenciler sırada otur-</a:t>
            </a:r>
            <a:r>
              <a:rPr lang="tr-TR" sz="4000" dirty="0" smtClean="0">
                <a:solidFill>
                  <a:srgbClr val="FF0000"/>
                </a:solidFill>
              </a:rPr>
              <a:t>ur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47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7200" dirty="0" smtClean="0"/>
              <a:t>Bilal her hafta yüz-</a:t>
            </a:r>
            <a:r>
              <a:rPr lang="tr-TR" sz="7200" dirty="0" smtClean="0">
                <a:solidFill>
                  <a:srgbClr val="FF0000"/>
                </a:solidFill>
              </a:rPr>
              <a:t>er</a:t>
            </a:r>
            <a:endParaRPr lang="en-US" sz="7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738" y="1298575"/>
            <a:ext cx="6094525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813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304800" y="110837"/>
            <a:ext cx="6019800" cy="1524000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rgbClr val="00B050"/>
                </a:solidFill>
              </a:rPr>
              <a:t>Müdür her sabah konuş-</a:t>
            </a:r>
            <a:r>
              <a:rPr lang="tr-TR" sz="4000" dirty="0" smtClean="0">
                <a:solidFill>
                  <a:srgbClr val="FF0000"/>
                </a:solidFill>
              </a:rPr>
              <a:t>ur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791200" y="0"/>
            <a:ext cx="3352800" cy="1298448"/>
          </a:xfrm>
          <a:prstGeom prst="wedgeEllipseCallout">
            <a:avLst>
              <a:gd name="adj1" fmla="val 4622"/>
              <a:gd name="adj2" fmla="val 1638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00B050"/>
                </a:solidFill>
              </a:rPr>
              <a:t>Öğrenciler  dinle</a:t>
            </a:r>
            <a:r>
              <a:rPr lang="tr-TR" sz="2800" b="1" dirty="0" smtClean="0">
                <a:solidFill>
                  <a:srgbClr val="FF0000"/>
                </a:solidFill>
              </a:rPr>
              <a:t>-r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0" y="0"/>
            <a:ext cx="41767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/>
              <a:t>Bizim</a:t>
            </a:r>
            <a:r>
              <a:rPr lang="en-US" sz="3200" dirty="0"/>
              <a:t>  </a:t>
            </a:r>
            <a:r>
              <a:rPr lang="tr-TR" sz="3200" dirty="0"/>
              <a:t>konumuz</a:t>
            </a:r>
            <a:r>
              <a:rPr lang="en-US" sz="3200" dirty="0"/>
              <a:t>  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555875" y="2060575"/>
            <a:ext cx="26638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4800" b="1" u="sng">
                <a:solidFill>
                  <a:srgbClr val="CC3300"/>
                </a:solidFill>
              </a:rPr>
              <a:t>Giriş</a:t>
            </a:r>
            <a:endParaRPr lang="tr-TR" sz="4800" b="1" u="sng">
              <a:solidFill>
                <a:srgbClr val="CC3300"/>
              </a:solidFill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79388" y="3141663"/>
            <a:ext cx="8424862" cy="46166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 dirty="0" err="1" smtClean="0">
                <a:solidFill>
                  <a:schemeClr val="tx2"/>
                </a:solidFill>
              </a:rPr>
              <a:t>Tanım</a:t>
            </a:r>
            <a:r>
              <a:rPr lang="en-US" sz="2400" b="1" dirty="0" smtClean="0">
                <a:solidFill>
                  <a:schemeClr val="tx2"/>
                </a:solidFill>
              </a:rPr>
              <a:t>:</a:t>
            </a:r>
            <a:r>
              <a:rPr lang="tr-TR" sz="2400" b="1" dirty="0" smtClean="0">
                <a:solidFill>
                  <a:schemeClr val="tx2"/>
                </a:solidFill>
              </a:rPr>
              <a:t>düzenli yapılan işler için kullanılır.</a:t>
            </a:r>
            <a:endParaRPr lang="en-US" sz="2400" dirty="0"/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611188" y="727075"/>
            <a:ext cx="76327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6000" u="sng" dirty="0" smtClean="0">
                <a:solidFill>
                  <a:srgbClr val="0000FF"/>
                </a:solidFill>
              </a:rPr>
              <a:t>Şimdiki </a:t>
            </a:r>
            <a:r>
              <a:rPr lang="tr-TR" sz="7200" u="sng" dirty="0" smtClean="0">
                <a:solidFill>
                  <a:srgbClr val="0000FF"/>
                </a:solidFill>
              </a:rPr>
              <a:t>Z</a:t>
            </a:r>
            <a:r>
              <a:rPr lang="en-US" sz="7200" u="sng" dirty="0" err="1">
                <a:solidFill>
                  <a:srgbClr val="0000FF"/>
                </a:solidFill>
              </a:rPr>
              <a:t>aman</a:t>
            </a:r>
            <a:r>
              <a:rPr lang="en-US" sz="6000" u="sng" dirty="0">
                <a:solidFill>
                  <a:srgbClr val="0000FF"/>
                </a:solidFill>
              </a:rPr>
              <a:t>”</a:t>
            </a:r>
            <a:r>
              <a:rPr lang="en-US" sz="6000" u="sng" dirty="0"/>
              <a:t> </a:t>
            </a:r>
            <a:endParaRPr lang="tr-TR" sz="6000" u="sng" dirty="0"/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684213" y="477202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</a:rPr>
              <a:t>őrnek: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1331913" y="5457825"/>
            <a:ext cx="33845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solidFill>
                  <a:srgbClr val="33CC33"/>
                </a:solidFill>
              </a:rPr>
              <a:t>Al</a:t>
            </a:r>
            <a:r>
              <a:rPr lang="tr-TR" dirty="0">
                <a:solidFill>
                  <a:srgbClr val="33CC33"/>
                </a:solidFill>
              </a:rPr>
              <a:t>i     :</a:t>
            </a:r>
            <a:r>
              <a:rPr lang="tr-TR" dirty="0"/>
              <a:t> </a:t>
            </a:r>
            <a:r>
              <a:rPr lang="tr-TR" dirty="0" smtClean="0"/>
              <a:t>Kuşlar </a:t>
            </a:r>
            <a:r>
              <a:rPr lang="tr-TR" dirty="0"/>
              <a:t>ne </a:t>
            </a:r>
            <a:r>
              <a:rPr lang="tr-TR" dirty="0" smtClean="0">
                <a:solidFill>
                  <a:schemeClr val="hlink"/>
                </a:solidFill>
              </a:rPr>
              <a:t>yapar</a:t>
            </a:r>
            <a:r>
              <a:rPr lang="tr-TR" dirty="0" smtClean="0"/>
              <a:t>?</a:t>
            </a:r>
            <a:endParaRPr lang="tr-TR" dirty="0"/>
          </a:p>
          <a:p>
            <a:pPr algn="l">
              <a:spcBef>
                <a:spcPct val="50000"/>
              </a:spcBef>
            </a:pPr>
            <a:r>
              <a:rPr lang="tr-TR" dirty="0">
                <a:solidFill>
                  <a:srgbClr val="9933FF"/>
                </a:solidFill>
              </a:rPr>
              <a:t>Betül :</a:t>
            </a:r>
            <a:r>
              <a:rPr lang="tr-TR" dirty="0"/>
              <a:t> </a:t>
            </a:r>
            <a:r>
              <a:rPr lang="tr-TR" dirty="0" smtClean="0"/>
              <a:t>Kuşlar </a:t>
            </a:r>
            <a:r>
              <a:rPr lang="tr-TR" dirty="0" smtClean="0">
                <a:solidFill>
                  <a:schemeClr val="hlink"/>
                </a:solidFill>
              </a:rPr>
              <a:t>uçar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4051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654550"/>
            <a:ext cx="20955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2" name="Picture 20" descr="candle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650" y="333375"/>
            <a:ext cx="981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kuş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4365980"/>
            <a:ext cx="2971800" cy="23798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9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4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4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9" grpId="0"/>
      <p:bldP spid="44040" grpId="0" animBg="1"/>
      <p:bldP spid="44046" grpId="0"/>
      <p:bldP spid="44049" grpId="0"/>
      <p:bldP spid="44050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9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oh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oh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408</Words>
  <Application>Microsoft Office PowerPoint</Application>
  <PresentationFormat>عرض على الشاشة (3:4)‏</PresentationFormat>
  <Paragraphs>126</Paragraphs>
  <Slides>24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4</vt:i4>
      </vt:variant>
      <vt:variant>
        <vt:lpstr>عناوين الشرائح</vt:lpstr>
      </vt:variant>
      <vt:variant>
        <vt:i4>24</vt:i4>
      </vt:variant>
    </vt:vector>
  </HeadingPairs>
  <TitlesOfParts>
    <vt:vector size="28" baseType="lpstr">
      <vt:lpstr>Office Theme</vt:lpstr>
      <vt:lpstr>19_Ofis Teması</vt:lpstr>
      <vt:lpstr>1_Soho</vt:lpstr>
      <vt:lpstr>2_Soho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Bilal her hafta yüz-er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terzi ne yapar?</vt:lpstr>
      <vt:lpstr>balıkçı ne yapar?</vt:lpstr>
      <vt:lpstr>Babam her akşam  ne yapar?</vt:lpstr>
      <vt:lpstr>Çocuklar öğlen ne yaparlar? </vt:lpstr>
      <vt:lpstr>Futbolcu  ne yapar? </vt:lpstr>
      <vt:lpstr>الشريحة 21</vt:lpstr>
      <vt:lpstr>الشريحة 22</vt:lpstr>
      <vt:lpstr>الشريحة 23</vt:lpstr>
      <vt:lpstr>الشريحة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şeyma</dc:creator>
  <cp:lastModifiedBy>User</cp:lastModifiedBy>
  <cp:revision>19</cp:revision>
  <dcterms:created xsi:type="dcterms:W3CDTF">2006-08-16T00:00:00Z</dcterms:created>
  <dcterms:modified xsi:type="dcterms:W3CDTF">2014-08-31T07:12:57Z</dcterms:modified>
</cp:coreProperties>
</file>