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8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85" r:id="rId3"/>
    <p:sldMasterId id="2147483697" r:id="rId4"/>
  </p:sldMasterIdLst>
  <p:notesMasterIdLst>
    <p:notesMasterId r:id="rId29"/>
  </p:notesMasterIdLst>
  <p:sldIdLst>
    <p:sldId id="256" r:id="rId5"/>
    <p:sldId id="329" r:id="rId6"/>
    <p:sldId id="331" r:id="rId7"/>
    <p:sldId id="332" r:id="rId8"/>
    <p:sldId id="336" r:id="rId9"/>
    <p:sldId id="338" r:id="rId10"/>
    <p:sldId id="339" r:id="rId11"/>
    <p:sldId id="340" r:id="rId12"/>
    <p:sldId id="279" r:id="rId13"/>
    <p:sldId id="280" r:id="rId14"/>
    <p:sldId id="281" r:id="rId15"/>
    <p:sldId id="282" r:id="rId16"/>
    <p:sldId id="283" r:id="rId17"/>
    <p:sldId id="284" r:id="rId18"/>
    <p:sldId id="342" r:id="rId19"/>
    <p:sldId id="264" r:id="rId20"/>
    <p:sldId id="265" r:id="rId21"/>
    <p:sldId id="266" r:id="rId22"/>
    <p:sldId id="273" r:id="rId23"/>
    <p:sldId id="276" r:id="rId24"/>
    <p:sldId id="322" r:id="rId25"/>
    <p:sldId id="311" r:id="rId26"/>
    <p:sldId id="300" r:id="rId27"/>
    <p:sldId id="343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9842D-513C-40E8-AF63-908A24809713}" type="datetimeFigureOut">
              <a:rPr lang="tr-TR" smtClean="0"/>
              <a:pPr/>
              <a:t>31.08.2014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1D83C0-0167-4B0A-82AD-B09033E453A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197850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B2DF6D-AC3B-4E40-BA3A-96053B5937DC}" type="slidenum">
              <a:rPr lang="tr-TR"/>
              <a:pPr/>
              <a:t>9</a:t>
            </a:fld>
            <a:endParaRPr lang="tr-TR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1F8DE1A-1E4A-4F14-B77A-FB44D98D5EF2}" type="slidenum">
              <a:rPr lang="tr-TR"/>
              <a:pPr/>
              <a:t>23</a:t>
            </a:fld>
            <a:endParaRPr lang="tr-TR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9400" y="609600"/>
            <a:ext cx="60960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819400" y="1981200"/>
            <a:ext cx="2971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600" y="1981200"/>
            <a:ext cx="29718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F5CFB5E-AF89-4FF6-A1C9-7C42D71E1B04}" type="datetime1">
              <a:rPr lang="en-US"/>
              <a:pPr/>
              <a:t>8/31/2014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5814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104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77348E30-7C0C-438C-9C8C-D8253877ED16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BAE-E583-4F40-BA11-D27D5C6BF10E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31.08.2014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AF83-00AE-4338-983A-18BBD927126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866545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BAE-E583-4F40-BA11-D27D5C6BF10E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31.08.2014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AF83-00AE-4338-983A-18BBD927126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8530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BAE-E583-4F40-BA11-D27D5C6BF10E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31.08.2014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AF83-00AE-4338-983A-18BBD927126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875858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BAE-E583-4F40-BA11-D27D5C6BF10E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31.08.2014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AF83-00AE-4338-983A-18BBD927126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74170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BAE-E583-4F40-BA11-D27D5C6BF10E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31.08.2014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AF83-00AE-4338-983A-18BBD927126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28029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BAE-E583-4F40-BA11-D27D5C6BF10E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31.08.2014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AF83-00AE-4338-983A-18BBD927126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079797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BAE-E583-4F40-BA11-D27D5C6BF10E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31.08.2014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AF83-00AE-4338-983A-18BBD927126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0137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BAE-E583-4F40-BA11-D27D5C6BF10E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31.08.2014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AF83-00AE-4338-983A-18BBD927126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0380146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BAE-E583-4F40-BA11-D27D5C6BF10E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31.08.2014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AF83-00AE-4338-983A-18BBD927126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33341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BAE-E583-4F40-BA11-D27D5C6BF10E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31.08.2014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AF83-00AE-4338-983A-18BBD927126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3988330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A6BAE-E583-4F40-BA11-D27D5C6BF10E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31.08.2014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26AF83-00AE-4338-983A-18BBD927126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6689618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6E8754D-63ED-4815-A3C1-F8FA4DACEBB3}" type="datetimeFigureOut">
              <a:rPr lang="en-US" smtClean="0">
                <a:solidFill>
                  <a:srgbClr val="F4E7ED"/>
                </a:solidFill>
              </a:rPr>
              <a:pPr/>
              <a:t>8/31/2014</a:t>
            </a:fld>
            <a:endParaRPr lang="en-US" dirty="0">
              <a:solidFill>
                <a:srgbClr val="F4E7E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76316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8754D-63ED-4815-A3C1-F8FA4DACEBB3}" type="datetimeFigureOut">
              <a:rPr lang="en-US" smtClean="0">
                <a:solidFill>
                  <a:srgbClr val="B13F9A"/>
                </a:solidFill>
              </a:rPr>
              <a:pPr/>
              <a:t>8/31/2014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35858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6E8754D-63ED-4815-A3C1-F8FA4DACEBB3}" type="datetimeFigureOut">
              <a:rPr lang="en-US" smtClean="0">
                <a:solidFill>
                  <a:srgbClr val="F4E7ED"/>
                </a:solidFill>
              </a:rPr>
              <a:pPr/>
              <a:t>8/31/2014</a:t>
            </a:fld>
            <a:endParaRPr lang="en-US" dirty="0">
              <a:solidFill>
                <a:srgbClr val="F4E7E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119072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8754D-63ED-4815-A3C1-F8FA4DACEBB3}" type="datetimeFigureOut">
              <a:rPr lang="en-US" smtClean="0">
                <a:solidFill>
                  <a:srgbClr val="B13F9A"/>
                </a:solidFill>
              </a:rPr>
              <a:pPr/>
              <a:t>8/31/2014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857784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8754D-63ED-4815-A3C1-F8FA4DACEBB3}" type="datetimeFigureOut">
              <a:rPr lang="en-US" smtClean="0">
                <a:solidFill>
                  <a:srgbClr val="B13F9A"/>
                </a:solidFill>
              </a:rPr>
              <a:pPr/>
              <a:t>8/31/2014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469789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E8754D-63ED-4815-A3C1-F8FA4DACEBB3}" type="datetimeFigureOut">
              <a:rPr lang="en-US" smtClean="0">
                <a:solidFill>
                  <a:srgbClr val="B13F9A"/>
                </a:solidFill>
              </a:rPr>
              <a:pPr/>
              <a:t>8/31/2014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087777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8754D-63ED-4815-A3C1-F8FA4DACEBB3}" type="datetimeFigureOut">
              <a:rPr lang="en-US" smtClean="0">
                <a:solidFill>
                  <a:srgbClr val="B13F9A"/>
                </a:solidFill>
              </a:rPr>
              <a:pPr/>
              <a:t>8/31/2014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52481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6E8754D-63ED-4815-A3C1-F8FA4DACEBB3}" type="datetimeFigureOut">
              <a:rPr lang="en-US" smtClean="0">
                <a:solidFill>
                  <a:srgbClr val="F4E7ED"/>
                </a:solidFill>
              </a:rPr>
              <a:pPr/>
              <a:t>8/31/2014</a:t>
            </a:fld>
            <a:endParaRPr lang="en-US" dirty="0">
              <a:solidFill>
                <a:srgbClr val="F4E7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40624897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6E8754D-63ED-4815-A3C1-F8FA4DACEBB3}" type="datetimeFigureOut">
              <a:rPr lang="en-US" smtClean="0">
                <a:solidFill>
                  <a:srgbClr val="F4E7ED"/>
                </a:solidFill>
              </a:rPr>
              <a:pPr/>
              <a:t>8/31/2014</a:t>
            </a:fld>
            <a:endParaRPr lang="en-US" dirty="0">
              <a:solidFill>
                <a:srgbClr val="F4E7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230197933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8754D-63ED-4815-A3C1-F8FA4DACEBB3}" type="datetimeFigureOut">
              <a:rPr lang="en-US" smtClean="0">
                <a:solidFill>
                  <a:srgbClr val="B13F9A"/>
                </a:solidFill>
              </a:rPr>
              <a:pPr/>
              <a:t>8/31/2014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672667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8754D-63ED-4815-A3C1-F8FA4DACEBB3}" type="datetimeFigureOut">
              <a:rPr lang="en-US" smtClean="0">
                <a:solidFill>
                  <a:srgbClr val="B13F9A"/>
                </a:solidFill>
              </a:rPr>
              <a:pPr/>
              <a:t>8/31/2014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754565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6E8754D-63ED-4815-A3C1-F8FA4DACEBB3}" type="datetimeFigureOut">
              <a:rPr lang="en-US" smtClean="0">
                <a:solidFill>
                  <a:srgbClr val="F4E7ED"/>
                </a:solidFill>
              </a:rPr>
              <a:pPr/>
              <a:t>8/31/2014</a:t>
            </a:fld>
            <a:endParaRPr lang="en-US" dirty="0">
              <a:solidFill>
                <a:srgbClr val="F4E7E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1454100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8754D-63ED-4815-A3C1-F8FA4DACEBB3}" type="datetimeFigureOut">
              <a:rPr lang="en-US" smtClean="0">
                <a:solidFill>
                  <a:srgbClr val="B13F9A"/>
                </a:solidFill>
              </a:rPr>
              <a:pPr/>
              <a:t>8/31/2014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880020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6E8754D-63ED-4815-A3C1-F8FA4DACEBB3}" type="datetimeFigureOut">
              <a:rPr lang="en-US" smtClean="0">
                <a:solidFill>
                  <a:srgbClr val="F4E7ED"/>
                </a:solidFill>
              </a:rPr>
              <a:pPr/>
              <a:t>8/31/2014</a:t>
            </a:fld>
            <a:endParaRPr lang="en-US" dirty="0">
              <a:solidFill>
                <a:srgbClr val="F4E7E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38699242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8754D-63ED-4815-A3C1-F8FA4DACEBB3}" type="datetimeFigureOut">
              <a:rPr lang="en-US" smtClean="0">
                <a:solidFill>
                  <a:srgbClr val="B13F9A"/>
                </a:solidFill>
              </a:rPr>
              <a:pPr/>
              <a:t>8/31/2014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031525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8754D-63ED-4815-A3C1-F8FA4DACEBB3}" type="datetimeFigureOut">
              <a:rPr lang="en-US" smtClean="0">
                <a:solidFill>
                  <a:srgbClr val="B13F9A"/>
                </a:solidFill>
              </a:rPr>
              <a:pPr/>
              <a:t>8/31/2014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251250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E8754D-63ED-4815-A3C1-F8FA4DACEBB3}" type="datetimeFigureOut">
              <a:rPr lang="en-US" smtClean="0">
                <a:solidFill>
                  <a:srgbClr val="B13F9A"/>
                </a:solidFill>
              </a:rPr>
              <a:pPr/>
              <a:t>8/31/2014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0366144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8754D-63ED-4815-A3C1-F8FA4DACEBB3}" type="datetimeFigureOut">
              <a:rPr lang="en-US" smtClean="0">
                <a:solidFill>
                  <a:srgbClr val="B13F9A"/>
                </a:solidFill>
              </a:rPr>
              <a:pPr/>
              <a:t>8/31/2014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420483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6E8754D-63ED-4815-A3C1-F8FA4DACEBB3}" type="datetimeFigureOut">
              <a:rPr lang="en-US" smtClean="0">
                <a:solidFill>
                  <a:srgbClr val="F4E7ED"/>
                </a:solidFill>
              </a:rPr>
              <a:pPr/>
              <a:t>8/31/2014</a:t>
            </a:fld>
            <a:endParaRPr lang="en-US" dirty="0">
              <a:solidFill>
                <a:srgbClr val="F4E7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86955345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6E8754D-63ED-4815-A3C1-F8FA4DACEBB3}" type="datetimeFigureOut">
              <a:rPr lang="en-US" smtClean="0">
                <a:solidFill>
                  <a:srgbClr val="F4E7ED"/>
                </a:solidFill>
              </a:rPr>
              <a:pPr/>
              <a:t>8/31/2014</a:t>
            </a:fld>
            <a:endParaRPr lang="en-US" dirty="0">
              <a:solidFill>
                <a:srgbClr val="F4E7E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0016457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8754D-63ED-4815-A3C1-F8FA4DACEBB3}" type="datetimeFigureOut">
              <a:rPr lang="en-US" smtClean="0">
                <a:solidFill>
                  <a:srgbClr val="B13F9A"/>
                </a:solidFill>
              </a:rPr>
              <a:pPr/>
              <a:t>8/31/2014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366780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E8754D-63ED-4815-A3C1-F8FA4DACEBB3}" type="datetimeFigureOut">
              <a:rPr lang="en-US" smtClean="0">
                <a:solidFill>
                  <a:srgbClr val="B13F9A"/>
                </a:solidFill>
              </a:rPr>
              <a:pPr/>
              <a:t>8/31/2014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9404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8/31/2014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EA6BAE-E583-4F40-BA11-D27D5C6BF10E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31.08.2014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6AF83-00AE-4338-983A-18BBD9271265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07457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D6E8754D-63ED-4815-A3C1-F8FA4DACEBB3}" type="datetimeFigureOut">
              <a:rPr lang="en-US" smtClean="0">
                <a:solidFill>
                  <a:srgbClr val="B13F9A"/>
                </a:solidFill>
              </a:rPr>
              <a:pPr/>
              <a:t>8/31/2014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8772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D6E8754D-63ED-4815-A3C1-F8FA4DACEBB3}" type="datetimeFigureOut">
              <a:rPr lang="en-US" smtClean="0">
                <a:solidFill>
                  <a:srgbClr val="B13F9A"/>
                </a:solidFill>
              </a:rPr>
              <a:pPr/>
              <a:t>8/31/2014</a:t>
            </a:fld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 dirty="0">
              <a:solidFill>
                <a:srgbClr val="B13F9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75A161CB-D966-420D-9019-AE9D1E4FD00B}" type="slidenum">
              <a:rPr lang="en-US" smtClean="0">
                <a:solidFill>
                  <a:srgbClr val="B13F9A"/>
                </a:solidFill>
              </a:rPr>
              <a:pPr/>
              <a:t>‹#›</a:t>
            </a:fld>
            <a:endParaRPr lang="en-US" dirty="0">
              <a:solidFill>
                <a:srgbClr val="B13F9A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6534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Text Box 1028"/>
          <p:cNvSpPr txBox="1">
            <a:spLocks noChangeArrowheads="1"/>
          </p:cNvSpPr>
          <p:nvPr/>
        </p:nvSpPr>
        <p:spPr bwMode="auto">
          <a:xfrm>
            <a:off x="1527175" y="5284788"/>
            <a:ext cx="71135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>
              <a:latin typeface="Times New Roman" pitchFamily="18" charset="0"/>
            </a:endParaRPr>
          </a:p>
        </p:txBody>
      </p:sp>
      <p:sp>
        <p:nvSpPr>
          <p:cNvPr id="5138" name="WordArt 1042"/>
          <p:cNvSpPr>
            <a:spLocks noChangeArrowheads="1" noChangeShapeType="1" noTextEdit="1"/>
          </p:cNvSpPr>
          <p:nvPr/>
        </p:nvSpPr>
        <p:spPr bwMode="auto">
          <a:xfrm>
            <a:off x="719138" y="4113213"/>
            <a:ext cx="7848600" cy="1476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GENi</a:t>
            </a:r>
            <a:r>
              <a:rPr lang="tr-TR" sz="3600" kern="10" dirty="0" smtClean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Ş  ZAMAN</a:t>
            </a:r>
            <a:endParaRPr lang="tr-TR" sz="3600" kern="10" dirty="0">
              <a:ln w="19050">
                <a:solidFill>
                  <a:srgbClr val="99CCFF"/>
                </a:solidFill>
                <a:round/>
                <a:headEnd/>
                <a:tailEnd/>
              </a:ln>
              <a:solidFill>
                <a:srgbClr val="0066CC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Impact"/>
            </a:endParaRPr>
          </a:p>
        </p:txBody>
      </p:sp>
      <p:sp>
        <p:nvSpPr>
          <p:cNvPr id="5139" name="Text Box 1043"/>
          <p:cNvSpPr txBox="1">
            <a:spLocks noChangeArrowheads="1"/>
          </p:cNvSpPr>
          <p:nvPr/>
        </p:nvSpPr>
        <p:spPr bwMode="auto">
          <a:xfrm rot="-1182220">
            <a:off x="1690092" y="5730330"/>
            <a:ext cx="91082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4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(-r</a:t>
            </a:r>
            <a:r>
              <a:rPr lang="tr-TR" sz="4400" b="1" dirty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</p:txBody>
      </p:sp>
      <p:sp>
        <p:nvSpPr>
          <p:cNvPr id="5140" name="Text Box 1044"/>
          <p:cNvSpPr txBox="1">
            <a:spLocks noChangeArrowheads="1"/>
          </p:cNvSpPr>
          <p:nvPr/>
        </p:nvSpPr>
        <p:spPr bwMode="auto">
          <a:xfrm rot="-1784575">
            <a:off x="7501263" y="2272755"/>
            <a:ext cx="104868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44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(-</a:t>
            </a:r>
            <a:r>
              <a:rPr lang="tr-TR" sz="4400" b="1" dirty="0" smtClean="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ir</a:t>
            </a:r>
            <a:r>
              <a:rPr lang="tr-TR" sz="4400" b="1" dirty="0">
                <a:solidFill>
                  <a:srgbClr val="0099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</p:txBody>
      </p:sp>
      <p:sp>
        <p:nvSpPr>
          <p:cNvPr id="5141" name="Text Box 1045"/>
          <p:cNvSpPr txBox="1">
            <a:spLocks noChangeArrowheads="1"/>
          </p:cNvSpPr>
          <p:nvPr/>
        </p:nvSpPr>
        <p:spPr bwMode="auto">
          <a:xfrm>
            <a:off x="3203575" y="2997200"/>
            <a:ext cx="121379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(-ur</a:t>
            </a:r>
            <a:r>
              <a:rPr lang="tr-TR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</p:txBody>
      </p:sp>
      <p:sp>
        <p:nvSpPr>
          <p:cNvPr id="5142" name="Text Box 1046"/>
          <p:cNvSpPr txBox="1">
            <a:spLocks noChangeArrowheads="1"/>
          </p:cNvSpPr>
          <p:nvPr/>
        </p:nvSpPr>
        <p:spPr bwMode="auto">
          <a:xfrm rot="-1632241">
            <a:off x="505262" y="2920455"/>
            <a:ext cx="118974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4400" b="1" smtClean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(-ar)</a:t>
            </a:r>
            <a:endParaRPr lang="tr-TR" sz="4400" b="1" dirty="0">
              <a:solidFill>
                <a:srgbClr val="FF66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5143" name="Text Box 1047"/>
          <p:cNvSpPr txBox="1">
            <a:spLocks noChangeArrowheads="1"/>
          </p:cNvSpPr>
          <p:nvPr/>
        </p:nvSpPr>
        <p:spPr bwMode="auto">
          <a:xfrm rot="-1413264">
            <a:off x="7105976" y="5730330"/>
            <a:ext cx="104868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4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(-</a:t>
            </a:r>
            <a:r>
              <a:rPr lang="tr-TR" sz="4400" b="1" dirty="0" smtClean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ır</a:t>
            </a:r>
            <a:r>
              <a:rPr lang="tr-TR" sz="4400" b="1" dirty="0">
                <a:solidFill>
                  <a:srgbClr val="FF66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</p:txBody>
      </p:sp>
      <p:sp>
        <p:nvSpPr>
          <p:cNvPr id="9" name="Text Box 1045"/>
          <p:cNvSpPr txBox="1">
            <a:spLocks noChangeArrowheads="1"/>
          </p:cNvSpPr>
          <p:nvPr/>
        </p:nvSpPr>
        <p:spPr bwMode="auto">
          <a:xfrm>
            <a:off x="4648200" y="1219200"/>
            <a:ext cx="121602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(-ür</a:t>
            </a:r>
            <a:r>
              <a:rPr lang="tr-TR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)</a:t>
            </a:r>
          </a:p>
        </p:txBody>
      </p:sp>
      <p:sp>
        <p:nvSpPr>
          <p:cNvPr id="10" name="Text Box 1046"/>
          <p:cNvSpPr txBox="1">
            <a:spLocks noChangeArrowheads="1"/>
          </p:cNvSpPr>
          <p:nvPr/>
        </p:nvSpPr>
        <p:spPr bwMode="auto">
          <a:xfrm rot="-1632241">
            <a:off x="1403073" y="1600996"/>
            <a:ext cx="119455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tr-TR" sz="4400" b="1" dirty="0" smtClean="0">
                <a:solidFill>
                  <a:srgbClr val="FF66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(-er)</a:t>
            </a:r>
            <a:endParaRPr lang="tr-TR" sz="4400" b="1" dirty="0">
              <a:solidFill>
                <a:srgbClr val="FF66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3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675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5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425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8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175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8" grpId="0" animBg="1"/>
      <p:bldP spid="5139" grpId="0" autoUpdateAnimBg="0"/>
      <p:bldP spid="5140" grpId="0" autoUpdateAnimBg="0"/>
      <p:bldP spid="5141" grpId="0" autoUpdateAnimBg="0"/>
      <p:bldP spid="5142" grpId="0" autoUpdateAnimBg="0"/>
      <p:bldP spid="5143" grpId="0" autoUpdateAnimBg="0"/>
      <p:bldP spid="9" grpId="0" autoUpdateAnimBg="0"/>
      <p:bldP spid="1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2987675" y="1376363"/>
            <a:ext cx="4321175" cy="396875"/>
          </a:xfrm>
          <a:prstGeom prst="rect">
            <a:avLst/>
          </a:prstGeom>
          <a:solidFill>
            <a:srgbClr val="CC33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000" dirty="0" err="1" smtClean="0">
                <a:solidFill>
                  <a:schemeClr val="bg1"/>
                </a:solidFill>
              </a:rPr>
              <a:t>Fiil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>
                <a:solidFill>
                  <a:schemeClr val="bg1"/>
                </a:solidFill>
              </a:rPr>
              <a:t>+ </a:t>
            </a:r>
            <a:r>
              <a:rPr lang="tr-TR" sz="2000" dirty="0" smtClean="0">
                <a:solidFill>
                  <a:schemeClr val="bg1"/>
                </a:solidFill>
              </a:rPr>
              <a:t>G</a:t>
            </a:r>
            <a:r>
              <a:rPr lang="tr-TR" sz="2000" dirty="0" smtClean="0">
                <a:solidFill>
                  <a:schemeClr val="bg1"/>
                </a:solidFill>
              </a:rPr>
              <a:t>eniş </a:t>
            </a:r>
            <a:r>
              <a:rPr lang="tr-TR" sz="2000" dirty="0" smtClean="0">
                <a:solidFill>
                  <a:schemeClr val="bg1"/>
                </a:solidFill>
              </a:rPr>
              <a:t>Z</a:t>
            </a:r>
            <a:r>
              <a:rPr lang="en-US" sz="2000" dirty="0" err="1">
                <a:solidFill>
                  <a:schemeClr val="bg1"/>
                </a:solidFill>
              </a:rPr>
              <a:t>aman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eki</a:t>
            </a:r>
            <a:r>
              <a:rPr lang="en-US" sz="2000" dirty="0">
                <a:solidFill>
                  <a:schemeClr val="bg1"/>
                </a:solidFill>
              </a:rPr>
              <a:t> + </a:t>
            </a:r>
            <a:r>
              <a:rPr lang="tr-TR" sz="2000" dirty="0">
                <a:solidFill>
                  <a:schemeClr val="bg1"/>
                </a:solidFill>
              </a:rPr>
              <a:t>Ş</a:t>
            </a:r>
            <a:r>
              <a:rPr lang="en-US" sz="2000" dirty="0">
                <a:solidFill>
                  <a:schemeClr val="bg1"/>
                </a:solidFill>
              </a:rPr>
              <a:t>ah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en-US" sz="2000" dirty="0">
                <a:solidFill>
                  <a:schemeClr val="bg1"/>
                </a:solidFill>
              </a:rPr>
              <a:t>s </a:t>
            </a:r>
            <a:r>
              <a:rPr lang="en-US" sz="2000" dirty="0" err="1">
                <a:solidFill>
                  <a:schemeClr val="bg1"/>
                </a:solidFill>
              </a:rPr>
              <a:t>eki</a:t>
            </a:r>
            <a:endParaRPr lang="tr-TR" sz="2000" dirty="0">
              <a:solidFill>
                <a:schemeClr val="bg1"/>
              </a:solidFill>
            </a:endParaRPr>
          </a:p>
        </p:txBody>
      </p:sp>
      <p:sp>
        <p:nvSpPr>
          <p:cNvPr id="69639" name="Text Box 7"/>
          <p:cNvSpPr txBox="1">
            <a:spLocks noChangeArrowheads="1"/>
          </p:cNvSpPr>
          <p:nvPr/>
        </p:nvSpPr>
        <p:spPr bwMode="auto">
          <a:xfrm>
            <a:off x="1044575" y="1268413"/>
            <a:ext cx="165576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800" b="1">
                <a:solidFill>
                  <a:srgbClr val="339933"/>
                </a:solidFill>
              </a:rPr>
              <a:t>Yap</a:t>
            </a:r>
            <a:r>
              <a:rPr lang="tr-TR" sz="2800" b="1">
                <a:solidFill>
                  <a:srgbClr val="339933"/>
                </a:solidFill>
              </a:rPr>
              <a:t>ı</a:t>
            </a:r>
            <a:r>
              <a:rPr lang="en-US" sz="2800" b="1">
                <a:solidFill>
                  <a:srgbClr val="339933"/>
                </a:solidFill>
              </a:rPr>
              <a:t>l</a:t>
            </a:r>
            <a:r>
              <a:rPr lang="tr-TR" sz="2800" b="1">
                <a:solidFill>
                  <a:srgbClr val="339933"/>
                </a:solidFill>
              </a:rPr>
              <a:t>ışı</a:t>
            </a:r>
            <a:r>
              <a:rPr lang="en-US" sz="2800" b="1">
                <a:solidFill>
                  <a:srgbClr val="339933"/>
                </a:solidFill>
              </a:rPr>
              <a:t>:</a:t>
            </a:r>
            <a:endParaRPr lang="tr-TR" sz="2800" b="1">
              <a:solidFill>
                <a:srgbClr val="339933"/>
              </a:solidFill>
            </a:endParaRPr>
          </a:p>
        </p:txBody>
      </p:sp>
      <p:sp>
        <p:nvSpPr>
          <p:cNvPr id="69640" name="Text Box 8"/>
          <p:cNvSpPr txBox="1">
            <a:spLocks noChangeArrowheads="1"/>
          </p:cNvSpPr>
          <p:nvPr/>
        </p:nvSpPr>
        <p:spPr bwMode="auto">
          <a:xfrm>
            <a:off x="971550" y="1989138"/>
            <a:ext cx="158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 b="1">
                <a:solidFill>
                  <a:schemeClr val="hlink"/>
                </a:solidFill>
              </a:rPr>
              <a:t>Ö</a:t>
            </a:r>
            <a:r>
              <a:rPr lang="en-US" sz="2400" b="1">
                <a:solidFill>
                  <a:schemeClr val="hlink"/>
                </a:solidFill>
              </a:rPr>
              <a:t>rnek:</a:t>
            </a:r>
          </a:p>
        </p:txBody>
      </p:sp>
      <p:sp>
        <p:nvSpPr>
          <p:cNvPr id="69641" name="Text Box 9"/>
          <p:cNvSpPr txBox="1">
            <a:spLocks noChangeArrowheads="1"/>
          </p:cNvSpPr>
          <p:nvPr/>
        </p:nvSpPr>
        <p:spPr bwMode="auto">
          <a:xfrm>
            <a:off x="2124075" y="1989138"/>
            <a:ext cx="49688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dirty="0" err="1">
                <a:solidFill>
                  <a:srgbClr val="0000FF"/>
                </a:solidFill>
              </a:rPr>
              <a:t>Yürümek</a:t>
            </a:r>
            <a:r>
              <a:rPr lang="en-US" dirty="0"/>
              <a:t>      </a:t>
            </a:r>
            <a:r>
              <a:rPr lang="en-US" dirty="0" err="1"/>
              <a:t>yürü</a:t>
            </a:r>
            <a:r>
              <a:rPr lang="en-US" dirty="0"/>
              <a:t>             </a:t>
            </a:r>
            <a:r>
              <a:rPr lang="tr-TR" dirty="0" smtClean="0">
                <a:solidFill>
                  <a:srgbClr val="FF0000"/>
                </a:solidFill>
              </a:rPr>
              <a:t>r</a:t>
            </a:r>
            <a:r>
              <a:rPr lang="en-US" dirty="0" smtClean="0">
                <a:solidFill>
                  <a:srgbClr val="FF0000"/>
                </a:solidFill>
              </a:rPr>
              <a:t>  </a:t>
            </a:r>
            <a:r>
              <a:rPr lang="en-US" dirty="0" smtClean="0"/>
              <a:t>             </a:t>
            </a:r>
            <a:r>
              <a:rPr lang="tr-TR" dirty="0" smtClean="0"/>
              <a:t>üm</a:t>
            </a:r>
            <a:r>
              <a:rPr lang="en-US" dirty="0" smtClean="0"/>
              <a:t>   </a:t>
            </a:r>
            <a:endParaRPr lang="tr-TR" dirty="0"/>
          </a:p>
        </p:txBody>
      </p:sp>
      <p:sp>
        <p:nvSpPr>
          <p:cNvPr id="69642" name="Line 10"/>
          <p:cNvSpPr>
            <a:spLocks noChangeShapeType="1"/>
          </p:cNvSpPr>
          <p:nvPr/>
        </p:nvSpPr>
        <p:spPr bwMode="auto">
          <a:xfrm>
            <a:off x="3708400" y="2349500"/>
            <a:ext cx="0" cy="574675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9643" name="Line 11"/>
          <p:cNvSpPr>
            <a:spLocks noChangeShapeType="1"/>
          </p:cNvSpPr>
          <p:nvPr/>
        </p:nvSpPr>
        <p:spPr bwMode="auto">
          <a:xfrm>
            <a:off x="4932363" y="2349500"/>
            <a:ext cx="0" cy="574675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9644" name="Line 12"/>
          <p:cNvSpPr>
            <a:spLocks noChangeShapeType="1"/>
          </p:cNvSpPr>
          <p:nvPr/>
        </p:nvSpPr>
        <p:spPr bwMode="auto">
          <a:xfrm>
            <a:off x="6227763" y="2349500"/>
            <a:ext cx="0" cy="574675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9645" name="Text Box 13"/>
          <p:cNvSpPr txBox="1">
            <a:spLocks noChangeArrowheads="1"/>
          </p:cNvSpPr>
          <p:nvPr/>
        </p:nvSpPr>
        <p:spPr bwMode="auto">
          <a:xfrm>
            <a:off x="3494088" y="2997200"/>
            <a:ext cx="5016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1600">
                <a:solidFill>
                  <a:srgbClr val="CC3300"/>
                </a:solidFill>
              </a:rPr>
              <a:t>Fiil</a:t>
            </a:r>
            <a:endParaRPr lang="tr-TR" sz="1600">
              <a:solidFill>
                <a:srgbClr val="CC3300"/>
              </a:solidFill>
            </a:endParaRPr>
          </a:p>
        </p:txBody>
      </p:sp>
      <p:sp>
        <p:nvSpPr>
          <p:cNvPr id="69647" name="Text Box 15"/>
          <p:cNvSpPr txBox="1">
            <a:spLocks noChangeArrowheads="1"/>
          </p:cNvSpPr>
          <p:nvPr/>
        </p:nvSpPr>
        <p:spPr bwMode="auto">
          <a:xfrm>
            <a:off x="4356100" y="2859088"/>
            <a:ext cx="1295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dirty="0" smtClean="0">
                <a:solidFill>
                  <a:srgbClr val="CC3300"/>
                </a:solidFill>
              </a:rPr>
              <a:t>Geniş </a:t>
            </a:r>
            <a:r>
              <a:rPr lang="en-US" dirty="0" smtClean="0">
                <a:solidFill>
                  <a:srgbClr val="CC3300"/>
                </a:solidFill>
              </a:rPr>
              <a:t> </a:t>
            </a:r>
            <a:r>
              <a:rPr lang="en-US" dirty="0" err="1">
                <a:solidFill>
                  <a:srgbClr val="CC3300"/>
                </a:solidFill>
              </a:rPr>
              <a:t>zaman</a:t>
            </a:r>
            <a:r>
              <a:rPr lang="en-US" dirty="0">
                <a:solidFill>
                  <a:srgbClr val="CC3300"/>
                </a:solidFill>
              </a:rPr>
              <a:t> </a:t>
            </a:r>
            <a:r>
              <a:rPr lang="en-US" dirty="0" err="1">
                <a:solidFill>
                  <a:srgbClr val="CC3300"/>
                </a:solidFill>
              </a:rPr>
              <a:t>eki</a:t>
            </a:r>
            <a:endParaRPr lang="en-US" dirty="0">
              <a:solidFill>
                <a:srgbClr val="CC3300"/>
              </a:solidFill>
            </a:endParaRPr>
          </a:p>
        </p:txBody>
      </p:sp>
      <p:sp>
        <p:nvSpPr>
          <p:cNvPr id="69649" name="Text Box 17"/>
          <p:cNvSpPr txBox="1">
            <a:spLocks noChangeArrowheads="1"/>
          </p:cNvSpPr>
          <p:nvPr/>
        </p:nvSpPr>
        <p:spPr bwMode="auto">
          <a:xfrm>
            <a:off x="5724525" y="2990850"/>
            <a:ext cx="11525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>
                <a:solidFill>
                  <a:srgbClr val="CC3300"/>
                </a:solidFill>
              </a:rPr>
              <a:t>Şahis eki</a:t>
            </a:r>
          </a:p>
        </p:txBody>
      </p:sp>
      <p:sp>
        <p:nvSpPr>
          <p:cNvPr id="69650" name="Text Box 18"/>
          <p:cNvSpPr txBox="1">
            <a:spLocks noChangeArrowheads="1"/>
          </p:cNvSpPr>
          <p:nvPr/>
        </p:nvSpPr>
        <p:spPr bwMode="auto">
          <a:xfrm>
            <a:off x="611188" y="3619500"/>
            <a:ext cx="158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 b="1">
                <a:solidFill>
                  <a:schemeClr val="hlink"/>
                </a:solidFill>
              </a:rPr>
              <a:t>Ö</a:t>
            </a:r>
            <a:r>
              <a:rPr lang="en-US" sz="2400" b="1">
                <a:solidFill>
                  <a:schemeClr val="hlink"/>
                </a:solidFill>
              </a:rPr>
              <a:t>rnekler:</a:t>
            </a:r>
          </a:p>
        </p:txBody>
      </p:sp>
      <p:sp>
        <p:nvSpPr>
          <p:cNvPr id="69651" name="Text Box 19"/>
          <p:cNvSpPr txBox="1">
            <a:spLocks noChangeArrowheads="1"/>
          </p:cNvSpPr>
          <p:nvPr/>
        </p:nvSpPr>
        <p:spPr bwMode="auto">
          <a:xfrm>
            <a:off x="1187450" y="4365625"/>
            <a:ext cx="1081088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dirty="0" err="1"/>
              <a:t>Yazmak</a:t>
            </a:r>
            <a:endParaRPr lang="en-US" dirty="0"/>
          </a:p>
          <a:p>
            <a:pPr algn="l">
              <a:spcBef>
                <a:spcPct val="50000"/>
              </a:spcBef>
            </a:pPr>
            <a:r>
              <a:rPr lang="tr-TR" dirty="0" smtClean="0"/>
              <a:t>dinlemek</a:t>
            </a:r>
            <a:endParaRPr lang="en-US" dirty="0"/>
          </a:p>
          <a:p>
            <a:pPr algn="l">
              <a:spcBef>
                <a:spcPct val="50000"/>
              </a:spcBef>
            </a:pPr>
            <a:r>
              <a:rPr lang="tr-TR" dirty="0"/>
              <a:t>Gör</a:t>
            </a:r>
            <a:r>
              <a:rPr lang="en-US" dirty="0"/>
              <a:t>m</a:t>
            </a:r>
            <a:r>
              <a:rPr lang="tr-TR" dirty="0"/>
              <a:t>e</a:t>
            </a:r>
            <a:r>
              <a:rPr lang="en-US" dirty="0"/>
              <a:t>k </a:t>
            </a:r>
            <a:endParaRPr lang="tr-TR" dirty="0"/>
          </a:p>
        </p:txBody>
      </p:sp>
      <p:sp>
        <p:nvSpPr>
          <p:cNvPr id="69652" name="Line 20"/>
          <p:cNvSpPr>
            <a:spLocks noChangeShapeType="1"/>
          </p:cNvSpPr>
          <p:nvPr/>
        </p:nvSpPr>
        <p:spPr bwMode="auto">
          <a:xfrm flipV="1">
            <a:off x="2195513" y="4581525"/>
            <a:ext cx="647700" cy="1588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9653" name="Line 21"/>
          <p:cNvSpPr>
            <a:spLocks noChangeShapeType="1"/>
          </p:cNvSpPr>
          <p:nvPr/>
        </p:nvSpPr>
        <p:spPr bwMode="auto">
          <a:xfrm flipV="1">
            <a:off x="2195513" y="5011738"/>
            <a:ext cx="647700" cy="1587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9654" name="Line 22"/>
          <p:cNvSpPr>
            <a:spLocks noChangeShapeType="1"/>
          </p:cNvSpPr>
          <p:nvPr/>
        </p:nvSpPr>
        <p:spPr bwMode="auto">
          <a:xfrm flipV="1">
            <a:off x="2195513" y="5373688"/>
            <a:ext cx="647700" cy="1587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9655" name="Text Box 23"/>
          <p:cNvSpPr txBox="1">
            <a:spLocks noChangeArrowheads="1"/>
          </p:cNvSpPr>
          <p:nvPr/>
        </p:nvSpPr>
        <p:spPr bwMode="auto">
          <a:xfrm>
            <a:off x="2916238" y="4365625"/>
            <a:ext cx="1368425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dirty="0" err="1" smtClean="0"/>
              <a:t>Yaz</a:t>
            </a:r>
            <a:r>
              <a:rPr lang="tr-TR" b="1" dirty="0" smtClean="0">
                <a:solidFill>
                  <a:schemeClr val="folHlink"/>
                </a:solidFill>
              </a:rPr>
              <a:t>a</a:t>
            </a:r>
            <a:r>
              <a:rPr lang="en-US" b="1" dirty="0" smtClean="0">
                <a:solidFill>
                  <a:schemeClr val="hlink"/>
                </a:solidFill>
              </a:rPr>
              <a:t>r</a:t>
            </a:r>
            <a:r>
              <a:rPr lang="tr-TR" dirty="0" smtClean="0"/>
              <a:t>ı</a:t>
            </a:r>
            <a:r>
              <a:rPr lang="en-US" dirty="0" smtClean="0"/>
              <a:t>m</a:t>
            </a:r>
            <a:endParaRPr lang="en-US" dirty="0"/>
          </a:p>
          <a:p>
            <a:pPr algn="l">
              <a:spcBef>
                <a:spcPct val="50000"/>
              </a:spcBef>
            </a:pPr>
            <a:r>
              <a:rPr lang="tr-TR" dirty="0" smtClean="0"/>
              <a:t>dinle</a:t>
            </a:r>
            <a:r>
              <a:rPr lang="en-US" b="1" dirty="0" err="1" smtClean="0">
                <a:solidFill>
                  <a:schemeClr val="hlink"/>
                </a:solidFill>
              </a:rPr>
              <a:t>r</a:t>
            </a:r>
            <a:r>
              <a:rPr lang="en-US" dirty="0" err="1" smtClean="0"/>
              <a:t>s</a:t>
            </a:r>
            <a:r>
              <a:rPr lang="tr-TR" dirty="0" smtClean="0"/>
              <a:t>i</a:t>
            </a:r>
            <a:r>
              <a:rPr lang="en-US" dirty="0" smtClean="0"/>
              <a:t>n</a:t>
            </a:r>
            <a:endParaRPr lang="en-US" dirty="0"/>
          </a:p>
          <a:p>
            <a:pPr algn="l">
              <a:spcBef>
                <a:spcPct val="50000"/>
              </a:spcBef>
            </a:pPr>
            <a:r>
              <a:rPr lang="tr-TR" dirty="0" smtClean="0"/>
              <a:t>Gör</a:t>
            </a:r>
            <a:r>
              <a:rPr lang="tr-TR" b="1" dirty="0" smtClean="0">
                <a:solidFill>
                  <a:schemeClr val="folHlink"/>
                </a:solidFill>
              </a:rPr>
              <a:t>ü</a:t>
            </a:r>
            <a:r>
              <a:rPr lang="en-US" b="1" dirty="0" smtClean="0">
                <a:solidFill>
                  <a:schemeClr val="hlink"/>
                </a:solidFill>
              </a:rPr>
              <a:t>r</a:t>
            </a:r>
            <a:endParaRPr lang="tr-TR" b="1" dirty="0">
              <a:solidFill>
                <a:schemeClr val="hlink"/>
              </a:solidFill>
            </a:endParaRPr>
          </a:p>
        </p:txBody>
      </p:sp>
      <p:sp>
        <p:nvSpPr>
          <p:cNvPr id="69656" name="Text Box 24"/>
          <p:cNvSpPr txBox="1">
            <a:spLocks noChangeArrowheads="1"/>
          </p:cNvSpPr>
          <p:nvPr/>
        </p:nvSpPr>
        <p:spPr bwMode="auto">
          <a:xfrm>
            <a:off x="4932363" y="4365625"/>
            <a:ext cx="1223962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dirty="0" err="1"/>
              <a:t>Getirmek</a:t>
            </a:r>
            <a:endParaRPr lang="en-US" dirty="0"/>
          </a:p>
          <a:p>
            <a:pPr algn="l">
              <a:spcBef>
                <a:spcPct val="50000"/>
              </a:spcBef>
            </a:pPr>
            <a:r>
              <a:rPr lang="tr-TR" dirty="0" smtClean="0"/>
              <a:t>gitmek</a:t>
            </a:r>
            <a:endParaRPr lang="en-US" dirty="0"/>
          </a:p>
          <a:p>
            <a:pPr algn="l">
              <a:spcBef>
                <a:spcPct val="50000"/>
              </a:spcBef>
            </a:pPr>
            <a:r>
              <a:rPr lang="tr-TR" dirty="0" smtClean="0"/>
              <a:t>indirmek</a:t>
            </a:r>
            <a:endParaRPr lang="en-US" dirty="0"/>
          </a:p>
        </p:txBody>
      </p:sp>
      <p:sp>
        <p:nvSpPr>
          <p:cNvPr id="69659" name="Line 27"/>
          <p:cNvSpPr>
            <a:spLocks noChangeShapeType="1"/>
          </p:cNvSpPr>
          <p:nvPr/>
        </p:nvSpPr>
        <p:spPr bwMode="auto">
          <a:xfrm flipV="1">
            <a:off x="6084888" y="4581525"/>
            <a:ext cx="647700" cy="1588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9660" name="Line 28"/>
          <p:cNvSpPr>
            <a:spLocks noChangeShapeType="1"/>
          </p:cNvSpPr>
          <p:nvPr/>
        </p:nvSpPr>
        <p:spPr bwMode="auto">
          <a:xfrm flipV="1">
            <a:off x="6084888" y="5011738"/>
            <a:ext cx="647700" cy="1587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9661" name="Line 29"/>
          <p:cNvSpPr>
            <a:spLocks noChangeShapeType="1"/>
          </p:cNvSpPr>
          <p:nvPr/>
        </p:nvSpPr>
        <p:spPr bwMode="auto">
          <a:xfrm flipV="1">
            <a:off x="6084888" y="5372100"/>
            <a:ext cx="647700" cy="1588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69662" name="Text Box 30"/>
          <p:cNvSpPr txBox="1">
            <a:spLocks noChangeArrowheads="1"/>
          </p:cNvSpPr>
          <p:nvPr/>
        </p:nvSpPr>
        <p:spPr bwMode="auto">
          <a:xfrm>
            <a:off x="6781800" y="4343400"/>
            <a:ext cx="1655763" cy="119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dirty="0" err="1" smtClean="0"/>
              <a:t>Getir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ir</a:t>
            </a:r>
            <a:r>
              <a:rPr lang="tr-TR" dirty="0" err="1" smtClean="0"/>
              <a:t>i</a:t>
            </a:r>
            <a:r>
              <a:rPr lang="en-US" dirty="0" smtClean="0"/>
              <a:t>z</a:t>
            </a:r>
            <a:endParaRPr lang="en-US" dirty="0"/>
          </a:p>
          <a:p>
            <a:pPr algn="l">
              <a:spcBef>
                <a:spcPct val="50000"/>
              </a:spcBef>
            </a:pPr>
            <a:r>
              <a:rPr lang="tr-TR" dirty="0" smtClean="0"/>
              <a:t>gid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r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s</a:t>
            </a:r>
            <a:r>
              <a:rPr lang="tr-TR" dirty="0" smtClean="0"/>
              <a:t>i</a:t>
            </a:r>
            <a:r>
              <a:rPr lang="en-US" dirty="0" smtClean="0"/>
              <a:t>n</a:t>
            </a:r>
            <a:r>
              <a:rPr lang="tr-TR" dirty="0" smtClean="0"/>
              <a:t>i</a:t>
            </a:r>
            <a:r>
              <a:rPr lang="en-US" dirty="0" smtClean="0"/>
              <a:t>z</a:t>
            </a:r>
            <a:endParaRPr lang="en-US" dirty="0"/>
          </a:p>
          <a:p>
            <a:pPr algn="l">
              <a:spcBef>
                <a:spcPct val="50000"/>
              </a:spcBef>
            </a:pPr>
            <a:r>
              <a:rPr lang="tr-TR" dirty="0" smtClean="0"/>
              <a:t>indir</a:t>
            </a:r>
            <a:r>
              <a:rPr lang="tr-TR" b="1" dirty="0" smtClean="0">
                <a:solidFill>
                  <a:schemeClr val="accent1">
                    <a:lumMod val="75000"/>
                  </a:schemeClr>
                </a:solidFill>
              </a:rPr>
              <a:t>irler</a:t>
            </a:r>
            <a:endParaRPr lang="tr-TR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9663" name="Picture 31" descr="bizumtemel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404813"/>
            <a:ext cx="1547812" cy="19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96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9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900"/>
                            </p:stCondLst>
                            <p:childTnLst>
                              <p:par>
                                <p:cTn id="1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69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9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9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9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96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96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90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696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7" dur="500"/>
                                        <p:tgtEl>
                                          <p:spTgt spid="69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6000"/>
                            </p:stCondLst>
                            <p:childTnLst>
                              <p:par>
                                <p:cTn id="39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696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500"/>
                            </p:stCondLst>
                            <p:childTnLst>
                              <p:par>
                                <p:cTn id="4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5" dur="500"/>
                                        <p:tgtEl>
                                          <p:spTgt spid="69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500"/>
                                        <p:tgtEl>
                                          <p:spTgt spid="69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500"/>
                            </p:stCondLst>
                            <p:childTnLst>
                              <p:par>
                                <p:cTn id="5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500"/>
                                        <p:tgtEl>
                                          <p:spTgt spid="69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500"/>
                                        <p:tgtEl>
                                          <p:spTgt spid="69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96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9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9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9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9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9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0"/>
                            </p:stCondLst>
                            <p:childTnLst>
                              <p:par>
                                <p:cTn id="7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9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9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5" dur="1000"/>
                                        <p:tgtEl>
                                          <p:spTgt spid="69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1000"/>
                            </p:stCondLst>
                            <p:childTnLst>
                              <p:par>
                                <p:cTn id="7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9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9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69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000"/>
                            </p:stCondLst>
                            <p:childTnLst>
                              <p:par>
                                <p:cTn id="8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69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9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7" dur="1000"/>
                                        <p:tgtEl>
                                          <p:spTgt spid="69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3000"/>
                            </p:stCondLst>
                            <p:childTnLst>
                              <p:par>
                                <p:cTn id="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96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96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9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35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96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96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9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9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69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5" dur="1000"/>
                                        <p:tgtEl>
                                          <p:spTgt spid="69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69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69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1" dur="1000"/>
                                        <p:tgtEl>
                                          <p:spTgt spid="69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69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69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7" dur="1000"/>
                                        <p:tgtEl>
                                          <p:spTgt spid="69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96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96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9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8" grpId="0" animBg="1"/>
      <p:bldP spid="69639" grpId="0"/>
      <p:bldP spid="69640" grpId="0"/>
      <p:bldP spid="69641" grpId="0"/>
      <p:bldP spid="69642" grpId="0" animBg="1"/>
      <p:bldP spid="69643" grpId="0" animBg="1"/>
      <p:bldP spid="69644" grpId="0" animBg="1"/>
      <p:bldP spid="69645" grpId="0"/>
      <p:bldP spid="69647" grpId="0"/>
      <p:bldP spid="69649" grpId="0"/>
      <p:bldP spid="69650" grpId="0"/>
      <p:bldP spid="69651" grpId="0"/>
      <p:bldP spid="69652" grpId="0" animBg="1"/>
      <p:bldP spid="69653" grpId="0" animBg="1"/>
      <p:bldP spid="69654" grpId="0" animBg="1"/>
      <p:bldP spid="69655" grpId="0"/>
      <p:bldP spid="69656" grpId="0"/>
      <p:bldP spid="69659" grpId="0" animBg="1"/>
      <p:bldP spid="69660" grpId="0" animBg="1"/>
      <p:bldP spid="69661" grpId="0" animBg="1"/>
      <p:bldP spid="6966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1908175" y="188913"/>
            <a:ext cx="44640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spcBef>
                <a:spcPct val="50000"/>
              </a:spcBef>
            </a:pPr>
            <a:r>
              <a:rPr lang="en-US" sz="4400" b="1">
                <a:solidFill>
                  <a:srgbClr val="CC3300"/>
                </a:solidFill>
              </a:rPr>
              <a:t>2.</a:t>
            </a:r>
            <a:r>
              <a:rPr lang="en-US" sz="4400" b="1" u="sng">
                <a:solidFill>
                  <a:srgbClr val="CC3300"/>
                </a:solidFill>
              </a:rPr>
              <a:t>Fiil </a:t>
            </a:r>
            <a:r>
              <a:rPr lang="tr-TR" sz="4400" b="1" u="sng">
                <a:solidFill>
                  <a:srgbClr val="CC3300"/>
                </a:solidFill>
              </a:rPr>
              <a:t>Ç</a:t>
            </a:r>
            <a:r>
              <a:rPr lang="en-US" sz="4400" b="1" u="sng">
                <a:solidFill>
                  <a:srgbClr val="CC3300"/>
                </a:solidFill>
              </a:rPr>
              <a:t>ekimleri</a:t>
            </a:r>
            <a:endParaRPr lang="en-US" sz="4400" b="1">
              <a:solidFill>
                <a:srgbClr val="CC3300"/>
              </a:solidFill>
            </a:endParaRPr>
          </a:p>
        </p:txBody>
      </p:sp>
      <p:sp>
        <p:nvSpPr>
          <p:cNvPr id="70661" name="Text Box 5"/>
          <p:cNvSpPr txBox="1">
            <a:spLocks noChangeArrowheads="1"/>
          </p:cNvSpPr>
          <p:nvPr/>
        </p:nvSpPr>
        <p:spPr bwMode="auto">
          <a:xfrm>
            <a:off x="1042988" y="1196975"/>
            <a:ext cx="6408737" cy="57943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AutoNum type="arabicPeriod"/>
            </a:pPr>
            <a:r>
              <a:rPr lang="tr-TR" sz="3200" b="1" dirty="0" smtClean="0">
                <a:solidFill>
                  <a:schemeClr val="folHlink"/>
                </a:solidFill>
              </a:rPr>
              <a:t>Geniş </a:t>
            </a:r>
            <a:r>
              <a:rPr lang="en-US" sz="3200" b="1" dirty="0" err="1" smtClean="0">
                <a:solidFill>
                  <a:schemeClr val="folHlink"/>
                </a:solidFill>
              </a:rPr>
              <a:t>Zaman</a:t>
            </a:r>
            <a:r>
              <a:rPr lang="en-US" sz="3200" b="1" dirty="0" smtClean="0">
                <a:solidFill>
                  <a:schemeClr val="folHlink"/>
                </a:solidFill>
              </a:rPr>
              <a:t>  </a:t>
            </a:r>
            <a:r>
              <a:rPr lang="en-US" sz="3200" b="1" dirty="0">
                <a:solidFill>
                  <a:schemeClr val="folHlink"/>
                </a:solidFill>
              </a:rPr>
              <a:t>(</a:t>
            </a:r>
            <a:r>
              <a:rPr lang="tr-TR" sz="3200" b="1" dirty="0">
                <a:solidFill>
                  <a:schemeClr val="folHlink"/>
                </a:solidFill>
              </a:rPr>
              <a:t>O</a:t>
            </a:r>
            <a:r>
              <a:rPr lang="en-US" sz="3200" b="1" dirty="0" err="1">
                <a:solidFill>
                  <a:schemeClr val="folHlink"/>
                </a:solidFill>
              </a:rPr>
              <a:t>lumlu</a:t>
            </a:r>
            <a:r>
              <a:rPr lang="en-US" sz="3200" b="1" dirty="0">
                <a:solidFill>
                  <a:schemeClr val="folHlink"/>
                </a:solidFill>
              </a:rPr>
              <a:t>)</a:t>
            </a:r>
            <a:endParaRPr lang="tr-TR" sz="3200" b="1" dirty="0">
              <a:solidFill>
                <a:schemeClr val="folHlink"/>
              </a:solidFill>
            </a:endParaRPr>
          </a:p>
        </p:txBody>
      </p:sp>
      <p:sp>
        <p:nvSpPr>
          <p:cNvPr id="7172" name="Text Box 6"/>
          <p:cNvSpPr txBox="1">
            <a:spLocks noChangeArrowheads="1"/>
          </p:cNvSpPr>
          <p:nvPr/>
        </p:nvSpPr>
        <p:spPr bwMode="auto">
          <a:xfrm>
            <a:off x="3924300" y="1989138"/>
            <a:ext cx="4464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tr-TR"/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1619250" y="1989138"/>
            <a:ext cx="5473700" cy="396875"/>
          </a:xfrm>
          <a:prstGeom prst="rect">
            <a:avLst/>
          </a:prstGeom>
          <a:solidFill>
            <a:srgbClr val="CC33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000" dirty="0" err="1">
                <a:solidFill>
                  <a:schemeClr val="bg1"/>
                </a:solidFill>
              </a:rPr>
              <a:t>Fiili</a:t>
            </a:r>
            <a:r>
              <a:rPr lang="en-US" sz="2000" dirty="0">
                <a:solidFill>
                  <a:schemeClr val="bg1"/>
                </a:solidFill>
              </a:rPr>
              <a:t> + </a:t>
            </a:r>
            <a:r>
              <a:rPr lang="tr-TR" sz="2000" dirty="0" smtClean="0">
                <a:solidFill>
                  <a:schemeClr val="bg1"/>
                </a:solidFill>
              </a:rPr>
              <a:t>G</a:t>
            </a:r>
            <a:r>
              <a:rPr lang="tr-TR" sz="2000" dirty="0" smtClean="0">
                <a:solidFill>
                  <a:schemeClr val="bg1"/>
                </a:solidFill>
              </a:rPr>
              <a:t>eniş </a:t>
            </a:r>
            <a:r>
              <a:rPr lang="tr-TR" sz="2000" dirty="0" smtClean="0">
                <a:solidFill>
                  <a:schemeClr val="bg1"/>
                </a:solidFill>
              </a:rPr>
              <a:t>Z</a:t>
            </a:r>
            <a:r>
              <a:rPr lang="en-US" sz="2000" dirty="0" err="1">
                <a:solidFill>
                  <a:schemeClr val="bg1"/>
                </a:solidFill>
              </a:rPr>
              <a:t>aman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eki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smtClean="0">
                <a:solidFill>
                  <a:schemeClr val="bg1"/>
                </a:solidFill>
              </a:rPr>
              <a:t>(*r) </a:t>
            </a:r>
            <a:r>
              <a:rPr lang="en-US" sz="2000" dirty="0">
                <a:solidFill>
                  <a:schemeClr val="bg1"/>
                </a:solidFill>
              </a:rPr>
              <a:t>+ </a:t>
            </a:r>
            <a:r>
              <a:rPr lang="tr-TR" sz="2000" dirty="0">
                <a:solidFill>
                  <a:schemeClr val="bg1"/>
                </a:solidFill>
              </a:rPr>
              <a:t>Ş</a:t>
            </a:r>
            <a:r>
              <a:rPr lang="en-US" sz="2000" dirty="0">
                <a:solidFill>
                  <a:schemeClr val="bg1"/>
                </a:solidFill>
              </a:rPr>
              <a:t>ah</a:t>
            </a:r>
            <a:r>
              <a:rPr lang="tr-TR" sz="2000" dirty="0">
                <a:solidFill>
                  <a:schemeClr val="bg1"/>
                </a:solidFill>
              </a:rPr>
              <a:t>ı</a:t>
            </a:r>
            <a:r>
              <a:rPr lang="en-US" sz="2000" dirty="0">
                <a:solidFill>
                  <a:schemeClr val="bg1"/>
                </a:solidFill>
              </a:rPr>
              <a:t>s </a:t>
            </a:r>
            <a:r>
              <a:rPr lang="en-US" sz="2000" dirty="0" err="1">
                <a:solidFill>
                  <a:schemeClr val="bg1"/>
                </a:solidFill>
              </a:rPr>
              <a:t>eki</a:t>
            </a:r>
            <a:endParaRPr lang="tr-TR" sz="2000" dirty="0">
              <a:solidFill>
                <a:schemeClr val="bg1"/>
              </a:solidFill>
            </a:endParaRPr>
          </a:p>
        </p:txBody>
      </p:sp>
      <p:sp>
        <p:nvSpPr>
          <p:cNvPr id="70665" name="Text Box 9"/>
          <p:cNvSpPr txBox="1">
            <a:spLocks noChangeArrowheads="1"/>
          </p:cNvSpPr>
          <p:nvPr/>
        </p:nvSpPr>
        <p:spPr bwMode="auto">
          <a:xfrm>
            <a:off x="468313" y="5445125"/>
            <a:ext cx="129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400" b="1">
                <a:solidFill>
                  <a:schemeClr val="hlink"/>
                </a:solidFill>
              </a:rPr>
              <a:t>Ö</a:t>
            </a:r>
            <a:r>
              <a:rPr lang="en-US" sz="2400" b="1">
                <a:solidFill>
                  <a:schemeClr val="hlink"/>
                </a:solidFill>
              </a:rPr>
              <a:t>rnek: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684213" y="2565400"/>
            <a:ext cx="7704137" cy="2790825"/>
            <a:chOff x="431" y="1706"/>
            <a:chExt cx="4853" cy="1758"/>
          </a:xfrm>
        </p:grpSpPr>
        <p:sp>
          <p:nvSpPr>
            <p:cNvPr id="7179" name="Text Box 8"/>
            <p:cNvSpPr txBox="1">
              <a:spLocks noChangeArrowheads="1"/>
            </p:cNvSpPr>
            <p:nvPr/>
          </p:nvSpPr>
          <p:spPr bwMode="auto">
            <a:xfrm>
              <a:off x="431" y="1933"/>
              <a:ext cx="4853" cy="1531"/>
            </a:xfrm>
            <a:prstGeom prst="rect">
              <a:avLst/>
            </a:prstGeom>
            <a:solidFill>
              <a:srgbClr val="FFCC66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b="1" dirty="0"/>
                <a:t>Ben</a:t>
              </a:r>
              <a:r>
                <a:rPr lang="en-US" dirty="0"/>
                <a:t> </a:t>
              </a:r>
              <a:r>
                <a:rPr lang="en-US" dirty="0">
                  <a:solidFill>
                    <a:schemeClr val="hlink"/>
                  </a:solidFill>
                </a:rPr>
                <a:t>                  </a:t>
              </a:r>
              <a:r>
                <a:rPr lang="en-US" dirty="0" err="1" smtClean="0">
                  <a:solidFill>
                    <a:schemeClr val="hlink"/>
                  </a:solidFill>
                </a:rPr>
                <a:t>Okurum</a:t>
              </a:r>
              <a:r>
                <a:rPr lang="en-US" dirty="0" smtClean="0">
                  <a:solidFill>
                    <a:schemeClr val="hlink"/>
                  </a:solidFill>
                </a:rPr>
                <a:t>                  </a:t>
              </a:r>
              <a:r>
                <a:rPr lang="en-US" dirty="0" err="1" smtClean="0">
                  <a:solidFill>
                    <a:schemeClr val="hlink"/>
                  </a:solidFill>
                </a:rPr>
                <a:t>Bilir</a:t>
              </a:r>
              <a:r>
                <a:rPr lang="tr-TR" dirty="0" smtClean="0">
                  <a:solidFill>
                    <a:schemeClr val="hlink"/>
                  </a:solidFill>
                </a:rPr>
                <a:t>i</a:t>
              </a:r>
              <a:r>
                <a:rPr lang="en-US" dirty="0" smtClean="0">
                  <a:solidFill>
                    <a:schemeClr val="hlink"/>
                  </a:solidFill>
                </a:rPr>
                <a:t>m                   </a:t>
              </a:r>
              <a:r>
                <a:rPr lang="en-US" dirty="0" err="1" smtClean="0">
                  <a:solidFill>
                    <a:schemeClr val="hlink"/>
                  </a:solidFill>
                </a:rPr>
                <a:t>Gelir</a:t>
              </a:r>
              <a:r>
                <a:rPr lang="tr-TR" dirty="0" smtClean="0">
                  <a:solidFill>
                    <a:schemeClr val="hlink"/>
                  </a:solidFill>
                </a:rPr>
                <a:t>i</a:t>
              </a:r>
              <a:r>
                <a:rPr lang="en-US" dirty="0" smtClean="0">
                  <a:solidFill>
                    <a:schemeClr val="hlink"/>
                  </a:solidFill>
                </a:rPr>
                <a:t>m</a:t>
              </a:r>
              <a:endParaRPr lang="en-US" dirty="0">
                <a:solidFill>
                  <a:schemeClr val="hlink"/>
                </a:solidFill>
              </a:endParaRPr>
            </a:p>
            <a:p>
              <a:pPr algn="l">
                <a:spcBef>
                  <a:spcPct val="50000"/>
                </a:spcBef>
              </a:pPr>
              <a:r>
                <a:rPr lang="en-US" b="1" dirty="0" err="1"/>
                <a:t>Sen</a:t>
              </a:r>
              <a:r>
                <a:rPr lang="en-US" dirty="0">
                  <a:solidFill>
                    <a:schemeClr val="hlink"/>
                  </a:solidFill>
                </a:rPr>
                <a:t>                   </a:t>
              </a:r>
              <a:r>
                <a:rPr lang="en-US" dirty="0" err="1" smtClean="0">
                  <a:solidFill>
                    <a:schemeClr val="hlink"/>
                  </a:solidFill>
                </a:rPr>
                <a:t>Okursun</a:t>
              </a:r>
              <a:r>
                <a:rPr lang="en-US" dirty="0" smtClean="0">
                  <a:solidFill>
                    <a:schemeClr val="hlink"/>
                  </a:solidFill>
                </a:rPr>
                <a:t>                 </a:t>
              </a:r>
              <a:r>
                <a:rPr lang="en-US" dirty="0" err="1" smtClean="0">
                  <a:solidFill>
                    <a:schemeClr val="hlink"/>
                  </a:solidFill>
                </a:rPr>
                <a:t>Bilirs</a:t>
              </a:r>
              <a:r>
                <a:rPr lang="tr-TR" dirty="0" smtClean="0">
                  <a:solidFill>
                    <a:schemeClr val="hlink"/>
                  </a:solidFill>
                </a:rPr>
                <a:t>i</a:t>
              </a:r>
              <a:r>
                <a:rPr lang="en-US" dirty="0" smtClean="0">
                  <a:solidFill>
                    <a:schemeClr val="hlink"/>
                  </a:solidFill>
                </a:rPr>
                <a:t>n                  </a:t>
              </a:r>
              <a:r>
                <a:rPr lang="en-US" dirty="0" err="1" smtClean="0">
                  <a:solidFill>
                    <a:schemeClr val="hlink"/>
                  </a:solidFill>
                </a:rPr>
                <a:t>Gelirs</a:t>
              </a:r>
              <a:r>
                <a:rPr lang="tr-TR" dirty="0" smtClean="0">
                  <a:solidFill>
                    <a:schemeClr val="hlink"/>
                  </a:solidFill>
                </a:rPr>
                <a:t>i</a:t>
              </a:r>
              <a:r>
                <a:rPr lang="en-US" dirty="0" smtClean="0">
                  <a:solidFill>
                    <a:schemeClr val="hlink"/>
                  </a:solidFill>
                </a:rPr>
                <a:t>n</a:t>
              </a:r>
              <a:endParaRPr lang="en-US" dirty="0">
                <a:solidFill>
                  <a:schemeClr val="hlink"/>
                </a:solidFill>
              </a:endParaRPr>
            </a:p>
            <a:p>
              <a:pPr algn="l">
                <a:spcBef>
                  <a:spcPct val="50000"/>
                </a:spcBef>
              </a:pPr>
              <a:r>
                <a:rPr lang="tr-TR" b="1" dirty="0"/>
                <a:t>O</a:t>
              </a:r>
              <a:r>
                <a:rPr lang="tr-TR" dirty="0">
                  <a:solidFill>
                    <a:schemeClr val="hlink"/>
                  </a:solidFill>
                </a:rPr>
                <a:t>                       </a:t>
              </a:r>
              <a:r>
                <a:rPr lang="tr-TR" dirty="0" smtClean="0">
                  <a:solidFill>
                    <a:schemeClr val="hlink"/>
                  </a:solidFill>
                </a:rPr>
                <a:t>Okur                       Bilir                        Gelir</a:t>
              </a:r>
              <a:endParaRPr lang="tr-TR" dirty="0">
                <a:solidFill>
                  <a:schemeClr val="hlink"/>
                </a:solidFill>
              </a:endParaRPr>
            </a:p>
            <a:p>
              <a:pPr algn="l">
                <a:spcBef>
                  <a:spcPct val="50000"/>
                </a:spcBef>
              </a:pPr>
              <a:r>
                <a:rPr lang="en-US" b="1" dirty="0"/>
                <a:t>Biz</a:t>
              </a:r>
              <a:r>
                <a:rPr lang="en-US" dirty="0">
                  <a:solidFill>
                    <a:schemeClr val="hlink"/>
                  </a:solidFill>
                </a:rPr>
                <a:t>                     </a:t>
              </a:r>
              <a:r>
                <a:rPr lang="en-US" dirty="0" err="1" smtClean="0">
                  <a:solidFill>
                    <a:schemeClr val="hlink"/>
                  </a:solidFill>
                </a:rPr>
                <a:t>Okuruz</a:t>
              </a:r>
              <a:r>
                <a:rPr lang="en-US" dirty="0" smtClean="0">
                  <a:solidFill>
                    <a:schemeClr val="hlink"/>
                  </a:solidFill>
                </a:rPr>
                <a:t>                   </a:t>
              </a:r>
              <a:r>
                <a:rPr lang="en-US" dirty="0" err="1" smtClean="0">
                  <a:solidFill>
                    <a:schemeClr val="hlink"/>
                  </a:solidFill>
                </a:rPr>
                <a:t>Bilir</a:t>
              </a:r>
              <a:r>
                <a:rPr lang="tr-TR" dirty="0" smtClean="0">
                  <a:solidFill>
                    <a:schemeClr val="hlink"/>
                  </a:solidFill>
                </a:rPr>
                <a:t>i</a:t>
              </a:r>
              <a:r>
                <a:rPr lang="en-US" dirty="0" smtClean="0">
                  <a:solidFill>
                    <a:schemeClr val="hlink"/>
                  </a:solidFill>
                </a:rPr>
                <a:t>z                    </a:t>
              </a:r>
              <a:r>
                <a:rPr lang="en-US" dirty="0" err="1" smtClean="0">
                  <a:solidFill>
                    <a:schemeClr val="hlink"/>
                  </a:solidFill>
                </a:rPr>
                <a:t>Gelir</a:t>
              </a:r>
              <a:r>
                <a:rPr lang="tr-TR" dirty="0" smtClean="0">
                  <a:solidFill>
                    <a:schemeClr val="hlink"/>
                  </a:solidFill>
                </a:rPr>
                <a:t>i</a:t>
              </a:r>
              <a:r>
                <a:rPr lang="en-US" dirty="0" smtClean="0">
                  <a:solidFill>
                    <a:schemeClr val="hlink"/>
                  </a:solidFill>
                </a:rPr>
                <a:t>z</a:t>
              </a:r>
              <a:endParaRPr lang="en-US" dirty="0">
                <a:solidFill>
                  <a:schemeClr val="hlink"/>
                </a:solidFill>
              </a:endParaRPr>
            </a:p>
            <a:p>
              <a:pPr algn="l">
                <a:spcBef>
                  <a:spcPct val="50000"/>
                </a:spcBef>
              </a:pPr>
              <a:r>
                <a:rPr lang="en-US" b="1" dirty="0" err="1"/>
                <a:t>Siz</a:t>
              </a:r>
              <a:r>
                <a:rPr lang="en-US" b="1" dirty="0"/>
                <a:t> </a:t>
              </a:r>
              <a:r>
                <a:rPr lang="en-US" dirty="0">
                  <a:solidFill>
                    <a:schemeClr val="hlink"/>
                  </a:solidFill>
                </a:rPr>
                <a:t>                    </a:t>
              </a:r>
              <a:r>
                <a:rPr lang="en-US" dirty="0" err="1" smtClean="0">
                  <a:solidFill>
                    <a:schemeClr val="hlink"/>
                  </a:solidFill>
                </a:rPr>
                <a:t>Okursunuz</a:t>
              </a:r>
              <a:r>
                <a:rPr lang="en-US" dirty="0" smtClean="0">
                  <a:solidFill>
                    <a:schemeClr val="hlink"/>
                  </a:solidFill>
                </a:rPr>
                <a:t>             </a:t>
              </a:r>
              <a:r>
                <a:rPr lang="en-US" dirty="0" err="1" smtClean="0">
                  <a:solidFill>
                    <a:schemeClr val="hlink"/>
                  </a:solidFill>
                </a:rPr>
                <a:t>Bilirs</a:t>
              </a:r>
              <a:r>
                <a:rPr lang="tr-TR" dirty="0" smtClean="0">
                  <a:solidFill>
                    <a:schemeClr val="hlink"/>
                  </a:solidFill>
                </a:rPr>
                <a:t>i</a:t>
              </a:r>
              <a:r>
                <a:rPr lang="en-US" dirty="0" smtClean="0">
                  <a:solidFill>
                    <a:schemeClr val="hlink"/>
                  </a:solidFill>
                </a:rPr>
                <a:t>n</a:t>
              </a:r>
              <a:r>
                <a:rPr lang="tr-TR" dirty="0" smtClean="0">
                  <a:solidFill>
                    <a:schemeClr val="hlink"/>
                  </a:solidFill>
                </a:rPr>
                <a:t>i</a:t>
              </a:r>
              <a:r>
                <a:rPr lang="en-US" dirty="0" smtClean="0">
                  <a:solidFill>
                    <a:schemeClr val="hlink"/>
                  </a:solidFill>
                </a:rPr>
                <a:t>z              </a:t>
              </a:r>
              <a:r>
                <a:rPr lang="en-US" dirty="0" err="1" smtClean="0">
                  <a:solidFill>
                    <a:schemeClr val="hlink"/>
                  </a:solidFill>
                </a:rPr>
                <a:t>Gelirs</a:t>
              </a:r>
              <a:r>
                <a:rPr lang="tr-TR" dirty="0" smtClean="0">
                  <a:solidFill>
                    <a:schemeClr val="hlink"/>
                  </a:solidFill>
                </a:rPr>
                <a:t>i</a:t>
              </a:r>
              <a:r>
                <a:rPr lang="en-US" dirty="0" smtClean="0">
                  <a:solidFill>
                    <a:schemeClr val="hlink"/>
                  </a:solidFill>
                </a:rPr>
                <a:t>n</a:t>
              </a:r>
              <a:r>
                <a:rPr lang="tr-TR" dirty="0" smtClean="0">
                  <a:solidFill>
                    <a:schemeClr val="hlink"/>
                  </a:solidFill>
                </a:rPr>
                <a:t>i</a:t>
              </a:r>
              <a:r>
                <a:rPr lang="en-US" dirty="0" smtClean="0">
                  <a:solidFill>
                    <a:schemeClr val="hlink"/>
                  </a:solidFill>
                </a:rPr>
                <a:t>z</a:t>
              </a:r>
              <a:endParaRPr lang="en-US" dirty="0">
                <a:solidFill>
                  <a:schemeClr val="hlink"/>
                </a:solidFill>
              </a:endParaRPr>
            </a:p>
            <a:p>
              <a:pPr algn="l">
                <a:spcBef>
                  <a:spcPct val="50000"/>
                </a:spcBef>
              </a:pPr>
              <a:r>
                <a:rPr lang="en-US" b="1" dirty="0" err="1"/>
                <a:t>Onlar</a:t>
              </a:r>
              <a:r>
                <a:rPr lang="en-US" dirty="0">
                  <a:solidFill>
                    <a:schemeClr val="hlink"/>
                  </a:solidFill>
                </a:rPr>
                <a:t>                 </a:t>
              </a:r>
              <a:r>
                <a:rPr lang="en-US" dirty="0" err="1" smtClean="0">
                  <a:solidFill>
                    <a:schemeClr val="hlink"/>
                  </a:solidFill>
                </a:rPr>
                <a:t>Okurlar</a:t>
              </a:r>
              <a:r>
                <a:rPr lang="en-US" dirty="0" smtClean="0">
                  <a:solidFill>
                    <a:schemeClr val="hlink"/>
                  </a:solidFill>
                </a:rPr>
                <a:t>                   </a:t>
              </a:r>
              <a:r>
                <a:rPr lang="en-US" dirty="0" err="1" smtClean="0">
                  <a:solidFill>
                    <a:schemeClr val="hlink"/>
                  </a:solidFill>
                </a:rPr>
                <a:t>Bilirl</a:t>
              </a:r>
              <a:r>
                <a:rPr lang="tr-TR" dirty="0" smtClean="0">
                  <a:solidFill>
                    <a:schemeClr val="hlink"/>
                  </a:solidFill>
                </a:rPr>
                <a:t>e</a:t>
              </a:r>
              <a:r>
                <a:rPr lang="en-US" dirty="0" smtClean="0">
                  <a:solidFill>
                    <a:schemeClr val="hlink"/>
                  </a:solidFill>
                </a:rPr>
                <a:t>r                    </a:t>
              </a:r>
              <a:r>
                <a:rPr lang="en-US" dirty="0" err="1" smtClean="0">
                  <a:solidFill>
                    <a:schemeClr val="hlink"/>
                  </a:solidFill>
                </a:rPr>
                <a:t>Gelirl</a:t>
              </a:r>
              <a:r>
                <a:rPr lang="tr-TR" dirty="0" smtClean="0">
                  <a:solidFill>
                    <a:schemeClr val="hlink"/>
                  </a:solidFill>
                </a:rPr>
                <a:t>e</a:t>
              </a:r>
              <a:r>
                <a:rPr lang="en-US" dirty="0" smtClean="0">
                  <a:solidFill>
                    <a:schemeClr val="hlink"/>
                  </a:solidFill>
                </a:rPr>
                <a:t>r</a:t>
              </a:r>
              <a:endParaRPr lang="tr-TR" dirty="0">
                <a:solidFill>
                  <a:schemeClr val="hlink"/>
                </a:solidFill>
              </a:endParaRPr>
            </a:p>
          </p:txBody>
        </p:sp>
        <p:sp>
          <p:nvSpPr>
            <p:cNvPr id="7180" name="Text Box 10"/>
            <p:cNvSpPr txBox="1">
              <a:spLocks noChangeArrowheads="1"/>
            </p:cNvSpPr>
            <p:nvPr/>
          </p:nvSpPr>
          <p:spPr bwMode="auto">
            <a:xfrm>
              <a:off x="431" y="1706"/>
              <a:ext cx="4853" cy="231"/>
            </a:xfrm>
            <a:prstGeom prst="rect">
              <a:avLst/>
            </a:prstGeom>
            <a:solidFill>
              <a:srgbClr val="FF6600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b="1"/>
                <a:t>                          Okumak</a:t>
              </a:r>
              <a:r>
                <a:rPr lang="en-US" b="1">
                  <a:solidFill>
                    <a:schemeClr val="bg2"/>
                  </a:solidFill>
                </a:rPr>
                <a:t> </a:t>
              </a:r>
              <a:r>
                <a:rPr lang="en-US" b="1"/>
                <a:t>                  </a:t>
              </a:r>
              <a:r>
                <a:rPr lang="en-US" b="1">
                  <a:solidFill>
                    <a:schemeClr val="folHlink"/>
                  </a:solidFill>
                </a:rPr>
                <a:t> Bilmek </a:t>
              </a:r>
              <a:r>
                <a:rPr lang="en-US" b="1"/>
                <a:t>                     </a:t>
              </a:r>
              <a:r>
                <a:rPr lang="en-US" b="1">
                  <a:solidFill>
                    <a:srgbClr val="003300"/>
                  </a:solidFill>
                </a:rPr>
                <a:t>Gelmek</a:t>
              </a:r>
              <a:endParaRPr lang="tr-TR" b="1">
                <a:solidFill>
                  <a:srgbClr val="003300"/>
                </a:solidFill>
              </a:endParaRPr>
            </a:p>
          </p:txBody>
        </p:sp>
      </p:grpSp>
      <p:sp>
        <p:nvSpPr>
          <p:cNvPr id="70667" name="Text Box 11"/>
          <p:cNvSpPr txBox="1">
            <a:spLocks noChangeArrowheads="1"/>
          </p:cNvSpPr>
          <p:nvPr/>
        </p:nvSpPr>
        <p:spPr bwMode="auto">
          <a:xfrm>
            <a:off x="1547813" y="5661025"/>
            <a:ext cx="35290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dirty="0" smtClean="0">
                <a:solidFill>
                  <a:schemeClr val="tx2"/>
                </a:solidFill>
              </a:rPr>
              <a:t>A</a:t>
            </a:r>
            <a:r>
              <a:rPr lang="tr-TR" dirty="0" smtClean="0">
                <a:solidFill>
                  <a:schemeClr val="tx2"/>
                </a:solidFill>
              </a:rPr>
              <a:t>kşamları</a:t>
            </a:r>
            <a:r>
              <a:rPr lang="en-US" dirty="0" smtClean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ders</a:t>
            </a:r>
            <a:r>
              <a:rPr lang="en-US" dirty="0"/>
              <a:t> </a:t>
            </a:r>
            <a:r>
              <a:rPr lang="tr-TR" dirty="0">
                <a:solidFill>
                  <a:schemeClr val="hlink"/>
                </a:solidFill>
              </a:rPr>
              <a:t>ç</a:t>
            </a:r>
            <a:r>
              <a:rPr lang="en-US" dirty="0">
                <a:solidFill>
                  <a:schemeClr val="hlink"/>
                </a:solidFill>
              </a:rPr>
              <a:t>al</a:t>
            </a:r>
            <a:r>
              <a:rPr lang="tr-TR" dirty="0" smtClean="0">
                <a:solidFill>
                  <a:schemeClr val="hlink"/>
                </a:solidFill>
              </a:rPr>
              <a:t>ışı</a:t>
            </a:r>
            <a:r>
              <a:rPr lang="en-US" dirty="0" smtClean="0">
                <a:solidFill>
                  <a:schemeClr val="hlink"/>
                </a:solidFill>
              </a:rPr>
              <a:t>r</a:t>
            </a:r>
            <a:r>
              <a:rPr lang="tr-TR" dirty="0" smtClean="0">
                <a:solidFill>
                  <a:schemeClr val="hlink"/>
                </a:solidFill>
              </a:rPr>
              <a:t>ı</a:t>
            </a:r>
            <a:r>
              <a:rPr lang="en-US" dirty="0" smtClean="0">
                <a:solidFill>
                  <a:schemeClr val="hlink"/>
                </a:solidFill>
              </a:rPr>
              <a:t>m</a:t>
            </a:r>
            <a:r>
              <a:rPr lang="en-US" dirty="0" smtClean="0">
                <a:solidFill>
                  <a:schemeClr val="tx2"/>
                </a:solidFill>
              </a:rPr>
              <a:t>.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70669" name="Text Box 13"/>
          <p:cNvSpPr txBox="1">
            <a:spLocks noChangeArrowheads="1"/>
          </p:cNvSpPr>
          <p:nvPr/>
        </p:nvSpPr>
        <p:spPr bwMode="auto">
          <a:xfrm>
            <a:off x="5327650" y="5665788"/>
            <a:ext cx="381635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dirty="0" err="1" smtClean="0">
                <a:solidFill>
                  <a:schemeClr val="tx2"/>
                </a:solidFill>
              </a:rPr>
              <a:t>Karde</a:t>
            </a:r>
            <a:r>
              <a:rPr lang="tr-TR" dirty="0">
                <a:solidFill>
                  <a:schemeClr val="tx2"/>
                </a:solidFill>
              </a:rPr>
              <a:t>ş</a:t>
            </a:r>
            <a:r>
              <a:rPr lang="en-US" dirty="0" err="1">
                <a:solidFill>
                  <a:schemeClr val="tx2"/>
                </a:solidFill>
              </a:rPr>
              <a:t>lerim</a:t>
            </a:r>
            <a:r>
              <a:rPr lang="en-US" dirty="0">
                <a:solidFill>
                  <a:schemeClr val="tx2"/>
                </a:solidFill>
              </a:rPr>
              <a:t> </a:t>
            </a:r>
            <a:r>
              <a:rPr lang="en-US" dirty="0" err="1">
                <a:solidFill>
                  <a:schemeClr val="tx2"/>
                </a:solidFill>
              </a:rPr>
              <a:t>kitap</a:t>
            </a:r>
            <a:r>
              <a:rPr lang="en-US" dirty="0"/>
              <a:t> </a:t>
            </a:r>
            <a:r>
              <a:rPr lang="en-US" dirty="0" err="1" smtClean="0">
                <a:solidFill>
                  <a:schemeClr val="hlink"/>
                </a:solidFill>
              </a:rPr>
              <a:t>okurlar</a:t>
            </a:r>
            <a:r>
              <a:rPr lang="en-US" dirty="0">
                <a:solidFill>
                  <a:schemeClr val="tx2"/>
                </a:solidFill>
              </a:rPr>
              <a:t>.</a:t>
            </a:r>
          </a:p>
          <a:p>
            <a:pPr algn="l">
              <a:spcBef>
                <a:spcPct val="50000"/>
              </a:spcBef>
            </a:pPr>
            <a:endParaRPr lang="tr-TR" dirty="0"/>
          </a:p>
        </p:txBody>
      </p:sp>
      <p:pic>
        <p:nvPicPr>
          <p:cNvPr id="70671" name="Picture 15" descr="candle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67625" y="476250"/>
            <a:ext cx="98107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0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0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0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0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70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06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0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500"/>
                            </p:stCondLst>
                            <p:childTnLst>
                              <p:par>
                                <p:cTn id="3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706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460"/>
                            </p:stCondLst>
                            <p:childTnLst>
                              <p:par>
                                <p:cTn id="4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80"/>
                                        <p:tgtEl>
                                          <p:spTgt spid="706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80"/>
                                        <p:tgtEl>
                                          <p:spTgt spid="706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80"/>
                                        <p:tgtEl>
                                          <p:spTgt spid="706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0" grpId="0"/>
      <p:bldP spid="70661" grpId="0" animBg="1"/>
      <p:bldP spid="70663" grpId="0" animBg="1"/>
      <p:bldP spid="70665" grpId="0"/>
      <p:bldP spid="70667" grpId="0"/>
      <p:bldP spid="7066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529649" y="1204308"/>
            <a:ext cx="7416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spcBef>
                <a:spcPct val="50000"/>
              </a:spcBef>
              <a:buFontTx/>
              <a:buAutoNum type="arabicPeriod"/>
            </a:pPr>
            <a:r>
              <a:rPr lang="en-US" sz="3200" dirty="0" err="1">
                <a:solidFill>
                  <a:srgbClr val="660066"/>
                </a:solidFill>
              </a:rPr>
              <a:t>Sonu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tr-TR" sz="3200" b="1" dirty="0" smtClean="0">
                <a:solidFill>
                  <a:srgbClr val="660066"/>
                </a:solidFill>
              </a:rPr>
              <a:t>ünlü i</a:t>
            </a:r>
            <a:r>
              <a:rPr lang="en-US" sz="3200" dirty="0" smtClean="0">
                <a:solidFill>
                  <a:srgbClr val="660066"/>
                </a:solidFill>
              </a:rPr>
              <a:t>le </a:t>
            </a:r>
            <a:r>
              <a:rPr lang="en-US" sz="3200" dirty="0" err="1">
                <a:solidFill>
                  <a:srgbClr val="660066"/>
                </a:solidFill>
              </a:rPr>
              <a:t>biten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en-US" sz="3200" dirty="0" err="1" smtClean="0">
                <a:solidFill>
                  <a:srgbClr val="660066"/>
                </a:solidFill>
              </a:rPr>
              <a:t>fiiler</a:t>
            </a:r>
            <a:r>
              <a:rPr lang="tr-TR" sz="3200" dirty="0" smtClean="0">
                <a:solidFill>
                  <a:srgbClr val="660066"/>
                </a:solidFill>
              </a:rPr>
              <a:t>e –r gelir.</a:t>
            </a:r>
            <a:endParaRPr lang="tr-TR" sz="3200" dirty="0">
              <a:solidFill>
                <a:srgbClr val="660066"/>
              </a:solidFill>
            </a:endParaRPr>
          </a:p>
        </p:txBody>
      </p:sp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1187450" y="2924175"/>
            <a:ext cx="2160588" cy="57943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3200" b="1" dirty="0" smtClean="0">
                <a:latin typeface="Century Gothic" pitchFamily="34" charset="0"/>
              </a:rPr>
              <a:t>Ye-r</a:t>
            </a:r>
            <a:endParaRPr lang="en-US" sz="3200" b="1" dirty="0">
              <a:latin typeface="Century Gothic" pitchFamily="34" charset="0"/>
            </a:endParaRPr>
          </a:p>
        </p:txBody>
      </p:sp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1187450" y="3716338"/>
            <a:ext cx="2160588" cy="579437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3200" b="1" dirty="0" smtClean="0">
                <a:solidFill>
                  <a:schemeClr val="tx2"/>
                </a:solidFill>
                <a:latin typeface="Century Gothic" pitchFamily="34" charset="0"/>
              </a:rPr>
              <a:t>Dinle - r</a:t>
            </a:r>
            <a:endParaRPr lang="en-US" sz="3200" b="1" dirty="0">
              <a:latin typeface="Century Gothic" pitchFamily="34" charset="0"/>
            </a:endParaRPr>
          </a:p>
        </p:txBody>
      </p:sp>
      <p:sp>
        <p:nvSpPr>
          <p:cNvPr id="71688" name="Text Box 8"/>
          <p:cNvSpPr txBox="1">
            <a:spLocks noChangeArrowheads="1"/>
          </p:cNvSpPr>
          <p:nvPr/>
        </p:nvSpPr>
        <p:spPr bwMode="auto">
          <a:xfrm>
            <a:off x="4716463" y="2924175"/>
            <a:ext cx="2447925" cy="579438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3200" b="1" dirty="0" smtClean="0">
                <a:latin typeface="Century Gothic" pitchFamily="34" charset="0"/>
              </a:rPr>
              <a:t>Uyu-r</a:t>
            </a:r>
            <a:endParaRPr lang="en-US" sz="3200" b="1" dirty="0">
              <a:latin typeface="Century Gothic" pitchFamily="34" charset="0"/>
            </a:endParaRPr>
          </a:p>
        </p:txBody>
      </p:sp>
      <p:sp>
        <p:nvSpPr>
          <p:cNvPr id="71689" name="Text Box 9"/>
          <p:cNvSpPr txBox="1">
            <a:spLocks noChangeArrowheads="1"/>
          </p:cNvSpPr>
          <p:nvPr/>
        </p:nvSpPr>
        <p:spPr bwMode="auto">
          <a:xfrm>
            <a:off x="4716463" y="3716338"/>
            <a:ext cx="2447925" cy="579437"/>
          </a:xfrm>
          <a:prstGeom prst="rect">
            <a:avLst/>
          </a:prstGeom>
          <a:solidFill>
            <a:srgbClr val="0066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3200" b="1" dirty="0" smtClean="0">
                <a:latin typeface="Century Gothic" pitchFamily="34" charset="0"/>
              </a:rPr>
              <a:t>Yürü - r</a:t>
            </a:r>
            <a:endParaRPr lang="en-US" sz="3200" b="1" dirty="0">
              <a:latin typeface="Century Gothic" pitchFamily="34" charset="0"/>
            </a:endParaRPr>
          </a:p>
        </p:txBody>
      </p:sp>
      <p:sp>
        <p:nvSpPr>
          <p:cNvPr id="71692" name="Text Box 12"/>
          <p:cNvSpPr txBox="1">
            <a:spLocks noChangeArrowheads="1"/>
          </p:cNvSpPr>
          <p:nvPr/>
        </p:nvSpPr>
        <p:spPr bwMode="auto">
          <a:xfrm>
            <a:off x="395288" y="5013325"/>
            <a:ext cx="32400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dirty="0" smtClean="0">
                <a:solidFill>
                  <a:srgbClr val="660066"/>
                </a:solidFill>
              </a:rPr>
              <a:t>.</a:t>
            </a:r>
            <a:endParaRPr lang="en-US" dirty="0">
              <a:solidFill>
                <a:srgbClr val="660066"/>
              </a:solidFill>
            </a:endParaRPr>
          </a:p>
        </p:txBody>
      </p:sp>
      <p:sp>
        <p:nvSpPr>
          <p:cNvPr id="71697" name="Line 17"/>
          <p:cNvSpPr>
            <a:spLocks noChangeShapeType="1"/>
          </p:cNvSpPr>
          <p:nvPr/>
        </p:nvSpPr>
        <p:spPr bwMode="auto">
          <a:xfrm>
            <a:off x="5364163" y="6092825"/>
            <a:ext cx="287337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1698" name="Line 18"/>
          <p:cNvSpPr>
            <a:spLocks noChangeShapeType="1"/>
          </p:cNvSpPr>
          <p:nvPr/>
        </p:nvSpPr>
        <p:spPr bwMode="auto">
          <a:xfrm>
            <a:off x="7524750" y="6092825"/>
            <a:ext cx="287338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1699" name="WordArt 19"/>
          <p:cNvSpPr>
            <a:spLocks noChangeArrowheads="1" noChangeShapeType="1" noTextEdit="1"/>
          </p:cNvSpPr>
          <p:nvPr/>
        </p:nvSpPr>
        <p:spPr bwMode="auto">
          <a:xfrm>
            <a:off x="2843213" y="152401"/>
            <a:ext cx="3384550" cy="70167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r>
              <a:rPr lang="tr-TR" sz="44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NOT </a:t>
            </a:r>
          </a:p>
        </p:txBody>
      </p:sp>
      <p:pic>
        <p:nvPicPr>
          <p:cNvPr id="71700" name="Picture 20" descr="aslan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404813"/>
            <a:ext cx="1800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000"/>
                            </p:stCondLst>
                            <p:childTnLst>
                              <p:par>
                                <p:cTn id="3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71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71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71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7080"/>
                            </p:stCondLst>
                            <p:childTnLst>
                              <p:par>
                                <p:cTn id="4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1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1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71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80"/>
                            </p:stCondLst>
                            <p:childTnLst>
                              <p:par>
                                <p:cTn id="4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7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5" grpId="0"/>
      <p:bldP spid="71686" grpId="0" animBg="1"/>
      <p:bldP spid="71687" grpId="0" animBg="1"/>
      <p:bldP spid="71688" grpId="0" animBg="1"/>
      <p:bldP spid="71689" grpId="0" animBg="1"/>
      <p:bldP spid="71697" grpId="0" animBg="1"/>
      <p:bldP spid="71698" grpId="0" animBg="1"/>
      <p:bldP spid="7169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611188" y="1989138"/>
            <a:ext cx="8137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spcBef>
                <a:spcPct val="50000"/>
              </a:spcBef>
            </a:pPr>
            <a:r>
              <a:rPr lang="en-US" sz="2400" dirty="0">
                <a:solidFill>
                  <a:srgbClr val="660066"/>
                </a:solidFill>
              </a:rPr>
              <a:t>2. </a:t>
            </a:r>
            <a:r>
              <a:rPr lang="tr-TR" sz="2400" dirty="0" smtClean="0">
                <a:solidFill>
                  <a:srgbClr val="660066"/>
                </a:solidFill>
              </a:rPr>
              <a:t>Tek heceli fiillerde   -ar        -er    gelir.</a:t>
            </a:r>
            <a:endParaRPr lang="tr-TR" sz="2400" dirty="0">
              <a:solidFill>
                <a:srgbClr val="660066"/>
              </a:solidFill>
            </a:endParaRPr>
          </a:p>
        </p:txBody>
      </p:sp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457200" y="3141663"/>
            <a:ext cx="3276600" cy="584775"/>
          </a:xfrm>
          <a:prstGeom prst="rect">
            <a:avLst/>
          </a:prstGeom>
          <a:solidFill>
            <a:srgbClr val="33CC33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b="1" dirty="0" smtClean="0">
                <a:solidFill>
                  <a:schemeClr val="tx2"/>
                </a:solidFill>
                <a:latin typeface="Century Gothic" pitchFamily="34" charset="0"/>
              </a:rPr>
              <a:t>a</a:t>
            </a:r>
            <a:r>
              <a:rPr lang="tr-TR" sz="3200" b="1" dirty="0" smtClean="0">
                <a:solidFill>
                  <a:schemeClr val="tx2"/>
                </a:solidFill>
                <a:latin typeface="Century Gothic" pitchFamily="34" charset="0"/>
              </a:rPr>
              <a:t>,</a:t>
            </a:r>
            <a:r>
              <a:rPr lang="en-US" sz="3200" b="1" dirty="0" smtClean="0">
                <a:solidFill>
                  <a:schemeClr val="tx2"/>
                </a:solidFill>
                <a:latin typeface="Century Gothic" pitchFamily="34" charset="0"/>
              </a:rPr>
              <a:t> </a:t>
            </a:r>
            <a:r>
              <a:rPr lang="tr-TR" sz="3200" b="1" dirty="0" smtClean="0">
                <a:solidFill>
                  <a:schemeClr val="tx2"/>
                </a:solidFill>
                <a:latin typeface="Century Gothic" pitchFamily="34" charset="0"/>
              </a:rPr>
              <a:t>ı ,o, u </a:t>
            </a:r>
            <a:r>
              <a:rPr lang="en-US" sz="3200" b="1" dirty="0" smtClean="0">
                <a:solidFill>
                  <a:schemeClr val="tx2"/>
                </a:solidFill>
                <a:latin typeface="Century Gothic" pitchFamily="34" charset="0"/>
              </a:rPr>
              <a:t>       </a:t>
            </a:r>
            <a:r>
              <a:rPr lang="tr-TR" sz="3200" b="1" dirty="0" smtClean="0">
                <a:solidFill>
                  <a:schemeClr val="tx2"/>
                </a:solidFill>
                <a:latin typeface="Century Gothic" pitchFamily="34" charset="0"/>
              </a:rPr>
              <a:t>-</a:t>
            </a:r>
            <a:r>
              <a:rPr lang="tr-TR" sz="3200" b="1" dirty="0" smtClean="0">
                <a:solidFill>
                  <a:schemeClr val="tx2"/>
                </a:solidFill>
              </a:rPr>
              <a:t>ar</a:t>
            </a:r>
            <a:endParaRPr lang="en-US" sz="3200" b="1" dirty="0">
              <a:latin typeface="Century Gothic" pitchFamily="34" charset="0"/>
            </a:endParaRPr>
          </a:p>
        </p:txBody>
      </p:sp>
      <p:sp>
        <p:nvSpPr>
          <p:cNvPr id="72710" name="Text Box 6"/>
          <p:cNvSpPr txBox="1">
            <a:spLocks noChangeArrowheads="1"/>
          </p:cNvSpPr>
          <p:nvPr/>
        </p:nvSpPr>
        <p:spPr bwMode="auto">
          <a:xfrm>
            <a:off x="4419600" y="3141663"/>
            <a:ext cx="4038600" cy="584775"/>
          </a:xfrm>
          <a:prstGeom prst="rect">
            <a:avLst/>
          </a:prstGeom>
          <a:solidFill>
            <a:srgbClr val="9933FF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3200" b="1" dirty="0" smtClean="0">
                <a:solidFill>
                  <a:schemeClr val="tx2"/>
                </a:solidFill>
                <a:latin typeface="Century Gothic" pitchFamily="34" charset="0"/>
              </a:rPr>
              <a:t>  </a:t>
            </a:r>
            <a:r>
              <a:rPr lang="tr-TR" sz="3200" b="1" dirty="0" smtClean="0">
                <a:solidFill>
                  <a:schemeClr val="tx2"/>
                </a:solidFill>
                <a:latin typeface="Century Gothic" pitchFamily="34" charset="0"/>
              </a:rPr>
              <a:t>e , </a:t>
            </a:r>
            <a:r>
              <a:rPr lang="en-US" sz="3200" b="1" dirty="0" err="1" smtClean="0">
                <a:solidFill>
                  <a:schemeClr val="tx2"/>
                </a:solidFill>
                <a:latin typeface="Century Gothic" pitchFamily="34" charset="0"/>
              </a:rPr>
              <a:t>i</a:t>
            </a:r>
            <a:r>
              <a:rPr lang="tr-TR" sz="3200" b="1" dirty="0" smtClean="0">
                <a:solidFill>
                  <a:schemeClr val="tx2"/>
                </a:solidFill>
                <a:latin typeface="Century Gothic" pitchFamily="34" charset="0"/>
              </a:rPr>
              <a:t> , ö , ü         -er</a:t>
            </a:r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179388" y="4051300"/>
            <a:ext cx="15827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>
                <a:solidFill>
                  <a:schemeClr val="hlink"/>
                </a:solidFill>
              </a:rPr>
              <a:t>őrnekler:</a:t>
            </a:r>
          </a:p>
        </p:txBody>
      </p:sp>
      <p:sp>
        <p:nvSpPr>
          <p:cNvPr id="72712" name="Line 8"/>
          <p:cNvSpPr>
            <a:spLocks noChangeShapeType="1"/>
          </p:cNvSpPr>
          <p:nvPr/>
        </p:nvSpPr>
        <p:spPr bwMode="auto">
          <a:xfrm>
            <a:off x="2209800" y="3505200"/>
            <a:ext cx="720725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2713" name="Line 9"/>
          <p:cNvSpPr>
            <a:spLocks noChangeShapeType="1"/>
          </p:cNvSpPr>
          <p:nvPr/>
        </p:nvSpPr>
        <p:spPr bwMode="auto">
          <a:xfrm>
            <a:off x="7010400" y="3429000"/>
            <a:ext cx="720725" cy="0"/>
          </a:xfrm>
          <a:prstGeom prst="line">
            <a:avLst/>
          </a:prstGeom>
          <a:noFill/>
          <a:ln w="28575">
            <a:solidFill>
              <a:schemeClr val="hlink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2714" name="Text Box 10"/>
          <p:cNvSpPr txBox="1">
            <a:spLocks noChangeArrowheads="1"/>
          </p:cNvSpPr>
          <p:nvPr/>
        </p:nvSpPr>
        <p:spPr bwMode="auto">
          <a:xfrm>
            <a:off x="914400" y="4648200"/>
            <a:ext cx="31686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dirty="0" smtClean="0">
                <a:solidFill>
                  <a:schemeClr val="tx2"/>
                </a:solidFill>
              </a:rPr>
              <a:t>Yaz                    yaz-ar</a:t>
            </a:r>
            <a:endParaRPr lang="en-US" dirty="0">
              <a:solidFill>
                <a:schemeClr val="tx2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dirty="0" smtClean="0">
                <a:solidFill>
                  <a:schemeClr val="tx2"/>
                </a:solidFill>
              </a:rPr>
              <a:t>Bak </a:t>
            </a:r>
            <a:r>
              <a:rPr lang="en-US" dirty="0" smtClean="0">
                <a:solidFill>
                  <a:schemeClr val="tx2"/>
                </a:solidFill>
              </a:rPr>
              <a:t>             </a:t>
            </a:r>
            <a:r>
              <a:rPr lang="tr-TR" dirty="0" smtClean="0">
                <a:solidFill>
                  <a:schemeClr val="tx2"/>
                </a:solidFill>
              </a:rPr>
              <a:t>      bak -a</a:t>
            </a:r>
            <a:r>
              <a:rPr lang="en-US" dirty="0" smtClean="0">
                <a:solidFill>
                  <a:schemeClr val="tx2"/>
                </a:solidFill>
              </a:rPr>
              <a:t>r</a:t>
            </a:r>
            <a:endParaRPr lang="en-US" dirty="0">
              <a:solidFill>
                <a:schemeClr val="tx2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dirty="0" smtClean="0">
                <a:solidFill>
                  <a:schemeClr val="tx2"/>
                </a:solidFill>
              </a:rPr>
              <a:t>Sor                       sor-ar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72716" name="Text Box 12"/>
          <p:cNvSpPr txBox="1">
            <a:spLocks noChangeArrowheads="1"/>
          </p:cNvSpPr>
          <p:nvPr/>
        </p:nvSpPr>
        <p:spPr bwMode="auto">
          <a:xfrm>
            <a:off x="4716463" y="4757738"/>
            <a:ext cx="3600450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dirty="0" smtClean="0">
                <a:solidFill>
                  <a:schemeClr val="tx2"/>
                </a:solidFill>
              </a:rPr>
              <a:t>Git                       gid-er</a:t>
            </a:r>
            <a:endParaRPr lang="en-US" dirty="0" smtClean="0">
              <a:solidFill>
                <a:schemeClr val="tx2"/>
              </a:solidFill>
            </a:endParaRPr>
          </a:p>
          <a:p>
            <a:pPr algn="l">
              <a:spcBef>
                <a:spcPct val="50000"/>
              </a:spcBef>
            </a:pPr>
            <a:r>
              <a:rPr lang="tr-TR" dirty="0" smtClean="0">
                <a:solidFill>
                  <a:schemeClr val="hlink"/>
                </a:solidFill>
              </a:rPr>
              <a:t>                </a:t>
            </a:r>
            <a:endParaRPr lang="tr-TR" dirty="0">
              <a:solidFill>
                <a:schemeClr val="tx2"/>
              </a:solidFill>
            </a:endParaRPr>
          </a:p>
        </p:txBody>
      </p:sp>
      <p:sp>
        <p:nvSpPr>
          <p:cNvPr id="72717" name="Line 13"/>
          <p:cNvSpPr>
            <a:spLocks noChangeShapeType="1"/>
          </p:cNvSpPr>
          <p:nvPr/>
        </p:nvSpPr>
        <p:spPr bwMode="auto">
          <a:xfrm>
            <a:off x="1620838" y="5013325"/>
            <a:ext cx="6477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2718" name="Line 14"/>
          <p:cNvSpPr>
            <a:spLocks noChangeShapeType="1"/>
          </p:cNvSpPr>
          <p:nvPr/>
        </p:nvSpPr>
        <p:spPr bwMode="auto">
          <a:xfrm>
            <a:off x="1620838" y="5445125"/>
            <a:ext cx="6477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2719" name="Line 15"/>
          <p:cNvSpPr>
            <a:spLocks noChangeShapeType="1"/>
          </p:cNvSpPr>
          <p:nvPr/>
        </p:nvSpPr>
        <p:spPr bwMode="auto">
          <a:xfrm>
            <a:off x="1619250" y="5805488"/>
            <a:ext cx="6477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2720" name="Line 16"/>
          <p:cNvSpPr>
            <a:spLocks noChangeShapeType="1"/>
          </p:cNvSpPr>
          <p:nvPr/>
        </p:nvSpPr>
        <p:spPr bwMode="auto">
          <a:xfrm>
            <a:off x="5435600" y="5013325"/>
            <a:ext cx="647700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pic>
        <p:nvPicPr>
          <p:cNvPr id="72723" name="Picture 19" descr="aslan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404813"/>
            <a:ext cx="1800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2724" name="WordArt 20"/>
          <p:cNvSpPr>
            <a:spLocks noChangeArrowheads="1" noChangeShapeType="1" noTextEdit="1"/>
          </p:cNvSpPr>
          <p:nvPr/>
        </p:nvSpPr>
        <p:spPr bwMode="auto">
          <a:xfrm>
            <a:off x="2843213" y="765175"/>
            <a:ext cx="3384550" cy="79057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r>
              <a:rPr lang="tr-TR" sz="4400" kern="1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NOT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2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2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5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2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50"/>
                            </p:stCondLst>
                            <p:childTnLst>
                              <p:par>
                                <p:cTn id="2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2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72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50"/>
                            </p:stCondLst>
                            <p:childTnLst>
                              <p:par>
                                <p:cTn id="3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72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050"/>
                            </p:stCondLst>
                            <p:childTnLst>
                              <p:par>
                                <p:cTn id="3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2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72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05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27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27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50"/>
                            </p:stCondLst>
                            <p:childTnLst>
                              <p:par>
                                <p:cTn id="4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727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170"/>
                            </p:stCondLst>
                            <p:childTnLst>
                              <p:par>
                                <p:cTn id="5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2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2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7" dur="1000"/>
                                        <p:tgtEl>
                                          <p:spTgt spid="72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170"/>
                            </p:stCondLst>
                            <p:childTnLst>
                              <p:par>
                                <p:cTn id="5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727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27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3" dur="1000"/>
                                        <p:tgtEl>
                                          <p:spTgt spid="72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170"/>
                            </p:stCondLst>
                            <p:childTnLst>
                              <p:par>
                                <p:cTn id="6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27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27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9" dur="1000"/>
                                        <p:tgtEl>
                                          <p:spTgt spid="72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3170"/>
                            </p:stCondLst>
                            <p:childTnLst>
                              <p:par>
                                <p:cTn id="7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80"/>
                                        <p:tgtEl>
                                          <p:spTgt spid="727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80"/>
                                        <p:tgtEl>
                                          <p:spTgt spid="727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80"/>
                                        <p:tgtEl>
                                          <p:spTgt spid="727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570"/>
                            </p:stCondLst>
                            <p:childTnLst>
                              <p:par>
                                <p:cTn id="7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27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27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1" dur="1000"/>
                                        <p:tgtEl>
                                          <p:spTgt spid="72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8" grpId="0"/>
      <p:bldP spid="72709" grpId="0" animBg="1"/>
      <p:bldP spid="72710" grpId="0" animBg="1"/>
      <p:bldP spid="72711" grpId="0"/>
      <p:bldP spid="72712" grpId="0" animBg="1"/>
      <p:bldP spid="72713" grpId="0" animBg="1"/>
      <p:bldP spid="72714" grpId="0"/>
      <p:bldP spid="72716" grpId="0"/>
      <p:bldP spid="72717" grpId="0" animBg="1"/>
      <p:bldP spid="72718" grpId="0" animBg="1"/>
      <p:bldP spid="72719" grpId="0" animBg="1"/>
      <p:bldP spid="72720" grpId="0" animBg="1"/>
      <p:bldP spid="727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48" name="Picture 20" descr="aslan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404813"/>
            <a:ext cx="1800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749" name="WordArt 21"/>
          <p:cNvSpPr>
            <a:spLocks noChangeArrowheads="1" noChangeShapeType="1" noTextEdit="1"/>
          </p:cNvSpPr>
          <p:nvPr/>
        </p:nvSpPr>
        <p:spPr bwMode="auto">
          <a:xfrm>
            <a:off x="2843213" y="765175"/>
            <a:ext cx="3384550" cy="79057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r>
              <a:rPr lang="tr-TR" sz="44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NOT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1676400"/>
            <a:ext cx="8458199" cy="4952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3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4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529649" y="1204308"/>
            <a:ext cx="74168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spcBef>
                <a:spcPct val="50000"/>
              </a:spcBef>
              <a:buFontTx/>
              <a:buAutoNum type="arabicPeriod"/>
            </a:pPr>
            <a:r>
              <a:rPr lang="en-US" sz="3200" dirty="0" err="1">
                <a:solidFill>
                  <a:srgbClr val="660066"/>
                </a:solidFill>
              </a:rPr>
              <a:t>Sonu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tr-TR" sz="3200" b="1" dirty="0" smtClean="0">
                <a:solidFill>
                  <a:srgbClr val="660066"/>
                </a:solidFill>
              </a:rPr>
              <a:t>ünsüz i</a:t>
            </a:r>
            <a:r>
              <a:rPr lang="en-US" sz="3200" dirty="0" smtClean="0">
                <a:solidFill>
                  <a:srgbClr val="660066"/>
                </a:solidFill>
              </a:rPr>
              <a:t>le </a:t>
            </a:r>
            <a:r>
              <a:rPr lang="en-US" sz="3200" dirty="0" err="1">
                <a:solidFill>
                  <a:srgbClr val="660066"/>
                </a:solidFill>
              </a:rPr>
              <a:t>biten</a:t>
            </a:r>
            <a:r>
              <a:rPr lang="en-US" sz="3200" dirty="0">
                <a:solidFill>
                  <a:srgbClr val="660066"/>
                </a:solidFill>
              </a:rPr>
              <a:t> </a:t>
            </a:r>
            <a:r>
              <a:rPr lang="tr-TR" sz="3200" dirty="0" smtClean="0">
                <a:solidFill>
                  <a:srgbClr val="660066"/>
                </a:solidFill>
              </a:rPr>
              <a:t>birden fazla heceli </a:t>
            </a:r>
            <a:r>
              <a:rPr lang="en-US" sz="3200" dirty="0" err="1" smtClean="0">
                <a:solidFill>
                  <a:srgbClr val="660066"/>
                </a:solidFill>
              </a:rPr>
              <a:t>fiiler</a:t>
            </a:r>
            <a:r>
              <a:rPr lang="tr-TR" sz="3200" dirty="0" smtClean="0">
                <a:solidFill>
                  <a:srgbClr val="660066"/>
                </a:solidFill>
              </a:rPr>
              <a:t>e –ır, -ir , -ur , -ür gelir.</a:t>
            </a:r>
            <a:endParaRPr lang="tr-TR" sz="3200" dirty="0">
              <a:solidFill>
                <a:srgbClr val="660066"/>
              </a:solidFill>
            </a:endParaRPr>
          </a:p>
        </p:txBody>
      </p:sp>
      <p:sp>
        <p:nvSpPr>
          <p:cNvPr id="71686" name="Text Box 6"/>
          <p:cNvSpPr txBox="1">
            <a:spLocks noChangeArrowheads="1"/>
          </p:cNvSpPr>
          <p:nvPr/>
        </p:nvSpPr>
        <p:spPr bwMode="auto">
          <a:xfrm>
            <a:off x="1187450" y="2924175"/>
            <a:ext cx="2160588" cy="579438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3200" b="1" dirty="0" smtClean="0">
                <a:latin typeface="Century Gothic" pitchFamily="34" charset="0"/>
              </a:rPr>
              <a:t>Çalış -ır</a:t>
            </a:r>
            <a:endParaRPr lang="en-US" sz="3200" b="1" dirty="0">
              <a:latin typeface="Century Gothic" pitchFamily="34" charset="0"/>
            </a:endParaRPr>
          </a:p>
        </p:txBody>
      </p:sp>
      <p:sp>
        <p:nvSpPr>
          <p:cNvPr id="71687" name="Text Box 7"/>
          <p:cNvSpPr txBox="1">
            <a:spLocks noChangeArrowheads="1"/>
          </p:cNvSpPr>
          <p:nvPr/>
        </p:nvSpPr>
        <p:spPr bwMode="auto">
          <a:xfrm>
            <a:off x="1187450" y="3716338"/>
            <a:ext cx="2160588" cy="579437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3200" b="1" dirty="0" smtClean="0">
                <a:solidFill>
                  <a:schemeClr val="tx2"/>
                </a:solidFill>
                <a:latin typeface="Century Gothic" pitchFamily="34" charset="0"/>
              </a:rPr>
              <a:t>konuş - ur</a:t>
            </a:r>
            <a:endParaRPr lang="en-US" sz="3200" b="1" dirty="0">
              <a:latin typeface="Century Gothic" pitchFamily="34" charset="0"/>
            </a:endParaRPr>
          </a:p>
        </p:txBody>
      </p:sp>
      <p:sp>
        <p:nvSpPr>
          <p:cNvPr id="71688" name="Text Box 8"/>
          <p:cNvSpPr txBox="1">
            <a:spLocks noChangeArrowheads="1"/>
          </p:cNvSpPr>
          <p:nvPr/>
        </p:nvSpPr>
        <p:spPr bwMode="auto">
          <a:xfrm>
            <a:off x="4716463" y="2924175"/>
            <a:ext cx="2447925" cy="579438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3200" b="1" dirty="0" smtClean="0">
                <a:latin typeface="Century Gothic" pitchFamily="34" charset="0"/>
              </a:rPr>
              <a:t>öğren-ir</a:t>
            </a:r>
            <a:endParaRPr lang="en-US" sz="3200" b="1" dirty="0">
              <a:latin typeface="Century Gothic" pitchFamily="34" charset="0"/>
            </a:endParaRPr>
          </a:p>
        </p:txBody>
      </p:sp>
      <p:sp>
        <p:nvSpPr>
          <p:cNvPr id="71689" name="Text Box 9"/>
          <p:cNvSpPr txBox="1">
            <a:spLocks noChangeArrowheads="1"/>
          </p:cNvSpPr>
          <p:nvPr/>
        </p:nvSpPr>
        <p:spPr bwMode="auto">
          <a:xfrm>
            <a:off x="4716463" y="3716338"/>
            <a:ext cx="2447925" cy="579437"/>
          </a:xfrm>
          <a:prstGeom prst="rect">
            <a:avLst/>
          </a:prstGeom>
          <a:solidFill>
            <a:srgbClr val="0066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3200" b="1" dirty="0" smtClean="0">
                <a:latin typeface="Century Gothic" pitchFamily="34" charset="0"/>
              </a:rPr>
              <a:t>götür- ür</a:t>
            </a:r>
            <a:endParaRPr lang="en-US" sz="3200" b="1" dirty="0">
              <a:latin typeface="Century Gothic" pitchFamily="34" charset="0"/>
            </a:endParaRPr>
          </a:p>
        </p:txBody>
      </p:sp>
      <p:sp>
        <p:nvSpPr>
          <p:cNvPr id="71692" name="Text Box 12"/>
          <p:cNvSpPr txBox="1">
            <a:spLocks noChangeArrowheads="1"/>
          </p:cNvSpPr>
          <p:nvPr/>
        </p:nvSpPr>
        <p:spPr bwMode="auto">
          <a:xfrm>
            <a:off x="395288" y="5013325"/>
            <a:ext cx="32400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dirty="0" smtClean="0">
                <a:solidFill>
                  <a:srgbClr val="660066"/>
                </a:solidFill>
              </a:rPr>
              <a:t>.</a:t>
            </a:r>
            <a:endParaRPr lang="en-US" dirty="0">
              <a:solidFill>
                <a:srgbClr val="660066"/>
              </a:solidFill>
            </a:endParaRPr>
          </a:p>
        </p:txBody>
      </p:sp>
      <p:sp>
        <p:nvSpPr>
          <p:cNvPr id="71697" name="Line 17"/>
          <p:cNvSpPr>
            <a:spLocks noChangeShapeType="1"/>
          </p:cNvSpPr>
          <p:nvPr/>
        </p:nvSpPr>
        <p:spPr bwMode="auto">
          <a:xfrm>
            <a:off x="5364163" y="6092825"/>
            <a:ext cx="287337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1698" name="Line 18"/>
          <p:cNvSpPr>
            <a:spLocks noChangeShapeType="1"/>
          </p:cNvSpPr>
          <p:nvPr/>
        </p:nvSpPr>
        <p:spPr bwMode="auto">
          <a:xfrm>
            <a:off x="7524750" y="6092825"/>
            <a:ext cx="287338" cy="0"/>
          </a:xfrm>
          <a:prstGeom prst="line">
            <a:avLst/>
          </a:prstGeom>
          <a:noFill/>
          <a:ln w="1905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tr-TR"/>
          </a:p>
        </p:txBody>
      </p:sp>
      <p:sp>
        <p:nvSpPr>
          <p:cNvPr id="71699" name="WordArt 19"/>
          <p:cNvSpPr>
            <a:spLocks noChangeArrowheads="1" noChangeShapeType="1" noTextEdit="1"/>
          </p:cNvSpPr>
          <p:nvPr/>
        </p:nvSpPr>
        <p:spPr bwMode="auto">
          <a:xfrm>
            <a:off x="2843213" y="152401"/>
            <a:ext cx="3384550" cy="701675"/>
          </a:xfrm>
          <a:prstGeom prst="rect">
            <a:avLst/>
          </a:prstGeom>
        </p:spPr>
        <p:txBody>
          <a:bodyPr wrap="none" fromWordArt="1">
            <a:prstTxWarp prst="textFadeUp">
              <a:avLst>
                <a:gd name="adj" fmla="val 9991"/>
              </a:avLst>
            </a:prstTxWarp>
          </a:bodyPr>
          <a:lstStyle/>
          <a:p>
            <a:r>
              <a:rPr lang="tr-TR" sz="4400" kern="10" dirty="0">
                <a:ln w="12700">
                  <a:solidFill>
                    <a:srgbClr val="B2B2B2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520402"/>
                    </a:gs>
                    <a:gs pos="100000">
                      <a:srgbClr val="FFCC00"/>
                    </a:gs>
                  </a:gsLst>
                  <a:lin ang="5400000" scaled="1"/>
                </a:gradFill>
                <a:effectLst>
                  <a:outerShdw dist="35921" dir="2700000" sy="50000" rotWithShape="0">
                    <a:srgbClr val="875B0D">
                      <a:alpha val="70000"/>
                    </a:srgbClr>
                  </a:outerShdw>
                </a:effectLst>
                <a:latin typeface="Arial Black"/>
              </a:rPr>
              <a:t>NOT </a:t>
            </a:r>
          </a:p>
        </p:txBody>
      </p:sp>
      <p:pic>
        <p:nvPicPr>
          <p:cNvPr id="71700" name="Picture 20" descr="aslan1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288" y="404813"/>
            <a:ext cx="18002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1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55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705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716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5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16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05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16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550"/>
                            </p:stCondLst>
                            <p:childTnLst>
                              <p:par>
                                <p:cTn id="3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71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71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716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630"/>
                            </p:stCondLst>
                            <p:childTnLst>
                              <p:par>
                                <p:cTn id="43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1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1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71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9630"/>
                            </p:stCondLst>
                            <p:childTnLst>
                              <p:par>
                                <p:cTn id="4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16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6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3" dur="1000"/>
                                        <p:tgtEl>
                                          <p:spTgt spid="71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5" grpId="0"/>
      <p:bldP spid="71686" grpId="0" animBg="1"/>
      <p:bldP spid="71687" grpId="0" animBg="1"/>
      <p:bldP spid="71688" grpId="0" animBg="1"/>
      <p:bldP spid="71689" grpId="0" animBg="1"/>
      <p:bldP spid="71697" grpId="0" animBg="1"/>
      <p:bldP spid="71698" grpId="0" animBg="1"/>
      <p:bldP spid="7169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0" y="0"/>
            <a:ext cx="7345363" cy="90805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6000" dirty="0" smtClean="0">
                <a:solidFill>
                  <a:srgbClr val="FF0000"/>
                </a:solidFill>
              </a:rPr>
              <a:t>terzi </a:t>
            </a:r>
            <a:r>
              <a:rPr lang="tr-TR" sz="6000" dirty="0">
                <a:solidFill>
                  <a:srgbClr val="FF0000"/>
                </a:solidFill>
              </a:rPr>
              <a:t>ne </a:t>
            </a:r>
            <a:r>
              <a:rPr lang="tr-TR" sz="6000" dirty="0" smtClean="0">
                <a:solidFill>
                  <a:srgbClr val="FF0000"/>
                </a:solidFill>
              </a:rPr>
              <a:t>yapar</a:t>
            </a:r>
            <a:r>
              <a:rPr lang="tr-TR" sz="6000" dirty="0">
                <a:solidFill>
                  <a:srgbClr val="FF0000"/>
                </a:solidFill>
              </a:rPr>
              <a:t>?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1042988" y="5408613"/>
            <a:ext cx="7345362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 anchor="ctr"/>
          <a:lstStyle/>
          <a:p>
            <a:pPr algn="ctr">
              <a:lnSpc>
                <a:spcPct val="70000"/>
              </a:lnSpc>
            </a:pPr>
            <a:r>
              <a:rPr lang="tr-TR" sz="6000" b="1" dirty="0" smtClean="0">
                <a:solidFill>
                  <a:srgbClr val="FF0000"/>
                </a:solidFill>
                <a:latin typeface="Arial Narrow" pitchFamily="34" charset="0"/>
              </a:rPr>
              <a:t>Terzi</a:t>
            </a:r>
            <a:r>
              <a:rPr lang="tr-TR" sz="6000" b="1" dirty="0" smtClean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tr-TR" sz="6000" b="1" dirty="0" smtClean="0">
                <a:solidFill>
                  <a:srgbClr val="FF0000"/>
                </a:solidFill>
                <a:latin typeface="Arial Narrow" pitchFamily="34" charset="0"/>
              </a:rPr>
              <a:t>dik-</a:t>
            </a:r>
            <a:r>
              <a:rPr lang="tr-TR" sz="6000" b="1" dirty="0" smtClean="0">
                <a:solidFill>
                  <a:srgbClr val="0000FF"/>
                </a:solidFill>
                <a:latin typeface="Arial Narrow" pitchFamily="34" charset="0"/>
              </a:rPr>
              <a:t>er</a:t>
            </a:r>
            <a:r>
              <a:rPr lang="tr-TR" sz="6000" b="1" dirty="0" smtClean="0">
                <a:solidFill>
                  <a:srgbClr val="0000FF"/>
                </a:solidFill>
                <a:latin typeface="Arial Narrow" pitchFamily="34" charset="0"/>
              </a:rPr>
              <a:t>.</a:t>
            </a:r>
            <a:endParaRPr lang="en-US" sz="6000" b="1" dirty="0">
              <a:solidFill>
                <a:srgbClr val="0000FF"/>
              </a:solidFill>
              <a:latin typeface="Arial Narrow" pitchFamily="34" charset="0"/>
            </a:endParaRPr>
          </a:p>
        </p:txBody>
      </p:sp>
      <p:pic>
        <p:nvPicPr>
          <p:cNvPr id="33796" name="Picture 4" descr="dikmek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3238" y="836613"/>
            <a:ext cx="8099425" cy="4500562"/>
          </a:xfrm>
          <a:noFill/>
          <a:ln/>
        </p:spPr>
      </p:pic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1676400" y="6151563"/>
            <a:ext cx="6324600" cy="523220"/>
          </a:xfrm>
          <a:prstGeom prst="rect">
            <a:avLst/>
          </a:prstGeom>
          <a:noFill/>
          <a:ln w="76200" cmpd="tri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</a:rPr>
              <a:t>Tek heceli</a:t>
            </a:r>
            <a:r>
              <a:rPr lang="tr-TR" sz="2800" b="1" dirty="0">
                <a:solidFill>
                  <a:srgbClr val="0000FF"/>
                </a:solidFill>
              </a:rPr>
              <a:t>	</a:t>
            </a:r>
            <a:r>
              <a:rPr lang="tr-TR" sz="2800" b="1" dirty="0" smtClean="0">
                <a:solidFill>
                  <a:srgbClr val="0000FF"/>
                </a:solidFill>
              </a:rPr>
              <a:t>                         -er</a:t>
            </a:r>
            <a:endParaRPr lang="tr-TR" sz="2800" dirty="0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>
            <a:off x="3781425" y="6453188"/>
            <a:ext cx="1474788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200"/>
                            </p:stCondLst>
                            <p:childTnLst>
                              <p:par>
                                <p:cTn id="2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200"/>
                            </p:stCondLst>
                            <p:childTnLst>
                              <p:par>
                                <p:cTn id="2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7" grpId="0" animBg="1"/>
      <p:bldP spid="3379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0" y="0"/>
            <a:ext cx="7345363" cy="90805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6000" dirty="0" smtClean="0">
                <a:solidFill>
                  <a:srgbClr val="FF0000"/>
                </a:solidFill>
              </a:rPr>
              <a:t>balıkçı </a:t>
            </a:r>
            <a:r>
              <a:rPr lang="tr-TR" sz="6000" dirty="0">
                <a:solidFill>
                  <a:srgbClr val="FF0000"/>
                </a:solidFill>
              </a:rPr>
              <a:t>ne </a:t>
            </a:r>
            <a:r>
              <a:rPr lang="tr-TR" sz="6000" dirty="0" smtClean="0">
                <a:solidFill>
                  <a:srgbClr val="FF0000"/>
                </a:solidFill>
              </a:rPr>
              <a:t>yapar</a:t>
            </a:r>
            <a:r>
              <a:rPr lang="tr-TR" sz="6000" dirty="0">
                <a:solidFill>
                  <a:srgbClr val="FF0000"/>
                </a:solidFill>
              </a:rPr>
              <a:t>?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1008063" y="5229225"/>
            <a:ext cx="734536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 anchor="ctr"/>
          <a:lstStyle/>
          <a:p>
            <a:pPr algn="ctr">
              <a:lnSpc>
                <a:spcPct val="70000"/>
              </a:lnSpc>
            </a:pPr>
            <a:r>
              <a:rPr lang="tr-TR" sz="6000" b="1" dirty="0" smtClean="0">
                <a:solidFill>
                  <a:srgbClr val="FF0000"/>
                </a:solidFill>
                <a:latin typeface="Arial Narrow" pitchFamily="34" charset="0"/>
              </a:rPr>
              <a:t>B</a:t>
            </a:r>
            <a:r>
              <a:rPr lang="tr-TR" sz="6000" b="1" dirty="0" smtClean="0">
                <a:solidFill>
                  <a:srgbClr val="FF0000"/>
                </a:solidFill>
                <a:latin typeface="Arial Narrow" pitchFamily="34" charset="0"/>
              </a:rPr>
              <a:t>alıkçı </a:t>
            </a:r>
            <a:r>
              <a:rPr lang="tr-TR" sz="6000" b="1" dirty="0">
                <a:solidFill>
                  <a:srgbClr val="FF0000"/>
                </a:solidFill>
                <a:latin typeface="Arial Narrow" pitchFamily="34" charset="0"/>
              </a:rPr>
              <a:t>balık </a:t>
            </a:r>
            <a:r>
              <a:rPr lang="tr-TR" sz="6000" b="1" dirty="0" smtClean="0">
                <a:solidFill>
                  <a:srgbClr val="FF0000"/>
                </a:solidFill>
                <a:latin typeface="Arial Narrow" pitchFamily="34" charset="0"/>
              </a:rPr>
              <a:t>tut-</a:t>
            </a:r>
            <a:r>
              <a:rPr lang="tr-TR" sz="6000" b="1" dirty="0" smtClean="0">
                <a:solidFill>
                  <a:srgbClr val="0000FF"/>
                </a:solidFill>
                <a:latin typeface="Arial Narrow" pitchFamily="34" charset="0"/>
              </a:rPr>
              <a:t>ar</a:t>
            </a:r>
            <a:r>
              <a:rPr lang="tr-TR" sz="6000" b="1" dirty="0">
                <a:solidFill>
                  <a:srgbClr val="0000FF"/>
                </a:solidFill>
                <a:latin typeface="Arial Narrow" pitchFamily="34" charset="0"/>
              </a:rPr>
              <a:t>.</a:t>
            </a:r>
            <a:endParaRPr lang="en-US" sz="6000" b="1" dirty="0">
              <a:solidFill>
                <a:srgbClr val="0000FF"/>
              </a:solidFill>
              <a:latin typeface="Arial Narrow" pitchFamily="34" charset="0"/>
            </a:endParaRPr>
          </a:p>
        </p:txBody>
      </p:sp>
      <p:pic>
        <p:nvPicPr>
          <p:cNvPr id="26630" name="Picture 6" descr="baliktutmak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944563"/>
            <a:ext cx="8135937" cy="4213225"/>
          </a:xfrm>
          <a:noFill/>
          <a:ln/>
        </p:spPr>
      </p:pic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1524000" y="6069013"/>
            <a:ext cx="4932363" cy="523220"/>
          </a:xfrm>
          <a:prstGeom prst="rect">
            <a:avLst/>
          </a:prstGeom>
          <a:noFill/>
          <a:ln w="76200" cmpd="tri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</a:rPr>
              <a:t>Tek heceli</a:t>
            </a:r>
            <a:r>
              <a:rPr lang="tr-TR" sz="2800" b="1" dirty="0">
                <a:solidFill>
                  <a:srgbClr val="0000FF"/>
                </a:solidFill>
              </a:rPr>
              <a:t>	</a:t>
            </a:r>
            <a:r>
              <a:rPr lang="tr-TR" sz="2800" b="1" dirty="0" smtClean="0">
                <a:solidFill>
                  <a:srgbClr val="0000FF"/>
                </a:solidFill>
              </a:rPr>
              <a:t>          </a:t>
            </a:r>
            <a:r>
              <a:rPr lang="tr-TR" sz="2800" b="1" dirty="0">
                <a:solidFill>
                  <a:srgbClr val="0000FF"/>
                </a:solidFill>
              </a:rPr>
              <a:t>	       </a:t>
            </a:r>
            <a:r>
              <a:rPr lang="tr-TR" sz="2800" b="1" dirty="0" smtClean="0">
                <a:solidFill>
                  <a:srgbClr val="0000FF"/>
                </a:solidFill>
              </a:rPr>
              <a:t>       -ar</a:t>
            </a:r>
            <a:endParaRPr lang="tr-TR" dirty="0"/>
          </a:p>
        </p:txBody>
      </p:sp>
      <p:sp>
        <p:nvSpPr>
          <p:cNvPr id="26632" name="Line 8"/>
          <p:cNvSpPr>
            <a:spLocks noChangeShapeType="1"/>
          </p:cNvSpPr>
          <p:nvPr/>
        </p:nvSpPr>
        <p:spPr bwMode="auto">
          <a:xfrm>
            <a:off x="3743325" y="6381750"/>
            <a:ext cx="1474788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6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8600"/>
                            </p:stCondLst>
                            <p:childTnLst>
                              <p:par>
                                <p:cTn id="2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26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600"/>
                            </p:stCondLst>
                            <p:childTnLst>
                              <p:par>
                                <p:cTn id="2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  <p:bldP spid="26631" grpId="0" animBg="1"/>
      <p:bldP spid="2663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458200" cy="908050"/>
          </a:xfrm>
        </p:spPr>
        <p:txBody>
          <a:bodyPr>
            <a:normAutofit fontScale="90000"/>
          </a:bodyPr>
          <a:lstStyle/>
          <a:p>
            <a:pPr algn="ctr"/>
            <a:r>
              <a:rPr lang="tr-TR" sz="6000" dirty="0" smtClean="0">
                <a:solidFill>
                  <a:srgbClr val="FF0000"/>
                </a:solidFill>
              </a:rPr>
              <a:t>Babam her akşam  </a:t>
            </a:r>
            <a:r>
              <a:rPr lang="tr-TR" sz="6000" dirty="0">
                <a:solidFill>
                  <a:srgbClr val="FF0000"/>
                </a:solidFill>
              </a:rPr>
              <a:t>ne </a:t>
            </a:r>
            <a:r>
              <a:rPr lang="tr-TR" sz="6000" dirty="0" smtClean="0">
                <a:solidFill>
                  <a:srgbClr val="FF0000"/>
                </a:solidFill>
              </a:rPr>
              <a:t>yapar</a:t>
            </a:r>
            <a:r>
              <a:rPr lang="tr-TR" sz="6000" dirty="0">
                <a:solidFill>
                  <a:srgbClr val="FF0000"/>
                </a:solidFill>
              </a:rPr>
              <a:t>?</a:t>
            </a:r>
            <a:endParaRPr lang="en-US" sz="6000" dirty="0">
              <a:solidFill>
                <a:srgbClr val="FF0000"/>
              </a:solidFill>
            </a:endParaRPr>
          </a:p>
        </p:txBody>
      </p:sp>
      <p:pic>
        <p:nvPicPr>
          <p:cNvPr id="30723" name="Picture 3" descr="bisiklet surmek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873125"/>
            <a:ext cx="8461375" cy="4608513"/>
          </a:xfrm>
          <a:solidFill>
            <a:srgbClr val="FF0000"/>
          </a:solidFill>
          <a:ln>
            <a:solidFill>
              <a:srgbClr val="FF0000"/>
            </a:solidFill>
          </a:ln>
        </p:spPr>
      </p:pic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1116013" y="5516563"/>
            <a:ext cx="7345362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7" rIns="92075" bIns="46037" anchor="ctr"/>
          <a:lstStyle/>
          <a:p>
            <a:pPr algn="ctr">
              <a:lnSpc>
                <a:spcPct val="70000"/>
              </a:lnSpc>
            </a:pPr>
            <a:r>
              <a:rPr lang="tr-TR" sz="6000" b="1" dirty="0" smtClean="0">
                <a:solidFill>
                  <a:srgbClr val="FF0000"/>
                </a:solidFill>
                <a:latin typeface="Arial Narrow" pitchFamily="34" charset="0"/>
              </a:rPr>
              <a:t>B</a:t>
            </a:r>
            <a:r>
              <a:rPr lang="tr-TR" sz="6000" b="1" dirty="0" smtClean="0">
                <a:solidFill>
                  <a:srgbClr val="FF0000"/>
                </a:solidFill>
                <a:latin typeface="Arial Narrow" pitchFamily="34" charset="0"/>
              </a:rPr>
              <a:t>isiklet </a:t>
            </a:r>
            <a:r>
              <a:rPr lang="tr-TR" sz="6000" b="1" dirty="0" smtClean="0">
                <a:solidFill>
                  <a:srgbClr val="FF0000"/>
                </a:solidFill>
                <a:latin typeface="Arial Narrow" pitchFamily="34" charset="0"/>
              </a:rPr>
              <a:t>sür-</a:t>
            </a:r>
            <a:r>
              <a:rPr lang="tr-TR" sz="6000" b="1" dirty="0" smtClean="0">
                <a:solidFill>
                  <a:srgbClr val="0000FF"/>
                </a:solidFill>
                <a:latin typeface="Arial Narrow" pitchFamily="34" charset="0"/>
              </a:rPr>
              <a:t>er</a:t>
            </a:r>
            <a:r>
              <a:rPr lang="tr-TR" sz="6000" b="1" dirty="0">
                <a:solidFill>
                  <a:srgbClr val="0000FF"/>
                </a:solidFill>
                <a:latin typeface="Arial Narrow" pitchFamily="34" charset="0"/>
              </a:rPr>
              <a:t>.</a:t>
            </a:r>
            <a:endParaRPr lang="en-US" sz="6000" b="1" dirty="0">
              <a:solidFill>
                <a:srgbClr val="0000FF"/>
              </a:solidFill>
              <a:latin typeface="Arial Narrow" pitchFamily="34" charset="0"/>
            </a:endParaRPr>
          </a:p>
        </p:txBody>
      </p:sp>
      <p:sp>
        <p:nvSpPr>
          <p:cNvPr id="30726" name="Text Box 6"/>
          <p:cNvSpPr txBox="1">
            <a:spLocks noChangeArrowheads="1"/>
          </p:cNvSpPr>
          <p:nvPr/>
        </p:nvSpPr>
        <p:spPr bwMode="auto">
          <a:xfrm>
            <a:off x="2951163" y="6165850"/>
            <a:ext cx="3673475" cy="369332"/>
          </a:xfrm>
          <a:prstGeom prst="rect">
            <a:avLst/>
          </a:prstGeom>
          <a:noFill/>
          <a:ln w="76200" cmpd="tri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tr-TR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0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4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07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800"/>
                            </p:stCondLst>
                            <p:childTnLst>
                              <p:par>
                                <p:cTn id="2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2" grpId="0"/>
      <p:bldP spid="3072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27200" y="0"/>
            <a:ext cx="6096000" cy="1143000"/>
          </a:xfrm>
        </p:spPr>
        <p:txBody>
          <a:bodyPr>
            <a:normAutofit fontScale="90000"/>
          </a:bodyPr>
          <a:lstStyle/>
          <a:p>
            <a:r>
              <a:rPr lang="tr-TR" dirty="0">
                <a:solidFill>
                  <a:srgbClr val="FF0000"/>
                </a:solidFill>
              </a:rPr>
              <a:t>Çocuklar </a:t>
            </a:r>
            <a:r>
              <a:rPr lang="tr-TR" dirty="0" smtClean="0">
                <a:solidFill>
                  <a:srgbClr val="FF0000"/>
                </a:solidFill>
              </a:rPr>
              <a:t>öğlen ne yaparlar</a:t>
            </a:r>
            <a:r>
              <a:rPr lang="tr-TR" dirty="0">
                <a:solidFill>
                  <a:srgbClr val="FF0000"/>
                </a:solidFill>
              </a:rPr>
              <a:t>?</a:t>
            </a:r>
            <a:r>
              <a:rPr lang="en-US" dirty="0"/>
              <a:t> </a:t>
            </a: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935038" y="4905375"/>
            <a:ext cx="67675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Yemek </a:t>
            </a:r>
            <a:r>
              <a:rPr lang="tr-TR" sz="4000" b="1" dirty="0" smtClean="0">
                <a:solidFill>
                  <a:srgbClr val="FF0000"/>
                </a:solidFill>
              </a:rPr>
              <a:t>y</a:t>
            </a:r>
            <a:r>
              <a:rPr lang="tr-TR" sz="4000" b="1" dirty="0" smtClean="0">
                <a:solidFill>
                  <a:schemeClr val="accent2"/>
                </a:solidFill>
              </a:rPr>
              <a:t>e</a:t>
            </a:r>
            <a:r>
              <a:rPr lang="tr-TR" sz="4000" b="1" dirty="0" smtClean="0">
                <a:solidFill>
                  <a:srgbClr val="FF0000"/>
                </a:solidFill>
              </a:rPr>
              <a:t>rler</a:t>
            </a:r>
            <a:endParaRPr lang="tr-TR" sz="4000" b="1" dirty="0">
              <a:solidFill>
                <a:srgbClr val="FF0000"/>
              </a:solidFill>
            </a:endParaRPr>
          </a:p>
        </p:txBody>
      </p:sp>
      <p:sp>
        <p:nvSpPr>
          <p:cNvPr id="39940" name="Line 4"/>
          <p:cNvSpPr>
            <a:spLocks noChangeShapeType="1"/>
          </p:cNvSpPr>
          <p:nvPr/>
        </p:nvSpPr>
        <p:spPr bwMode="auto">
          <a:xfrm>
            <a:off x="4176713" y="6057900"/>
            <a:ext cx="1403350" cy="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tr-TR"/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900113" y="5661025"/>
            <a:ext cx="7380287" cy="830997"/>
          </a:xfrm>
          <a:prstGeom prst="rect">
            <a:avLst/>
          </a:prstGeom>
          <a:noFill/>
          <a:ln w="76200" cmpd="tri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4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Fiil sesli  ile bitmiş</a:t>
            </a:r>
            <a:endParaRPr lang="tr-TR" sz="48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9947" name="Picture 11" descr="yemek yemek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11188" y="944563"/>
            <a:ext cx="8029575" cy="3960812"/>
          </a:xfrm>
          <a:noFill/>
          <a:ln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9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50"/>
                            </p:stCondLst>
                            <p:childTnLst>
                              <p:par>
                                <p:cTn id="1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99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650"/>
                            </p:stCondLst>
                            <p:childTnLst>
                              <p:par>
                                <p:cTn id="2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650"/>
                            </p:stCondLst>
                            <p:childTnLst>
                              <p:par>
                                <p:cTn id="2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  <p:bldP spid="39939" grpId="0"/>
      <p:bldP spid="39940" grpId="0" animBg="1"/>
      <p:bldP spid="3994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 algn="ctr">
              <a:buNone/>
            </a:pPr>
            <a:r>
              <a:rPr lang="tr-TR" sz="7200" dirty="0" smtClean="0"/>
              <a:t>Adam </a:t>
            </a:r>
            <a:r>
              <a:rPr lang="en-US" sz="7200" dirty="0" smtClean="0"/>
              <a:t>her g</a:t>
            </a:r>
            <a:r>
              <a:rPr lang="tr-TR" sz="7200" dirty="0" smtClean="0"/>
              <a:t>ün yürü-</a:t>
            </a:r>
            <a:r>
              <a:rPr lang="tr-TR" sz="7200" dirty="0" smtClean="0">
                <a:solidFill>
                  <a:srgbClr val="FF0000"/>
                </a:solidFill>
              </a:rPr>
              <a:t>r.</a:t>
            </a:r>
          </a:p>
        </p:txBody>
      </p:sp>
      <p:pic>
        <p:nvPicPr>
          <p:cNvPr id="2050" name="Picture 2" descr="D:\DOKTORA\YENİ GÜZ\Yabancılara Türkçe Öğretiminin Sorunları\Şimdiki Zaman Öğretimi\resimler\walking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-10988"/>
            <a:ext cx="4392488" cy="4392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5065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943100" y="0"/>
            <a:ext cx="5076825" cy="90805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Futbolcu  </a:t>
            </a:r>
            <a:r>
              <a:rPr lang="tr-TR" dirty="0">
                <a:solidFill>
                  <a:srgbClr val="FF0000"/>
                </a:solidFill>
              </a:rPr>
              <a:t>ne </a:t>
            </a:r>
            <a:r>
              <a:rPr lang="tr-TR" dirty="0" smtClean="0">
                <a:solidFill>
                  <a:srgbClr val="FF0000"/>
                </a:solidFill>
              </a:rPr>
              <a:t>yapar</a:t>
            </a:r>
            <a:r>
              <a:rPr lang="tr-TR" dirty="0">
                <a:solidFill>
                  <a:srgbClr val="FF0000"/>
                </a:solidFill>
              </a:rPr>
              <a:t>?</a:t>
            </a:r>
            <a:r>
              <a:rPr lang="en-US" dirty="0"/>
              <a:t> </a:t>
            </a:r>
          </a:p>
        </p:txBody>
      </p:sp>
      <p:sp>
        <p:nvSpPr>
          <p:cNvPr id="44035" name="Text Box 3"/>
          <p:cNvSpPr txBox="1">
            <a:spLocks noChangeArrowheads="1"/>
          </p:cNvSpPr>
          <p:nvPr/>
        </p:nvSpPr>
        <p:spPr bwMode="auto">
          <a:xfrm>
            <a:off x="935038" y="4905375"/>
            <a:ext cx="676751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</a:rPr>
              <a:t>Futbol </a:t>
            </a:r>
            <a:r>
              <a:rPr lang="tr-TR" sz="4000" b="1" dirty="0" smtClean="0">
                <a:solidFill>
                  <a:srgbClr val="FF0000"/>
                </a:solidFill>
              </a:rPr>
              <a:t>oyn</a:t>
            </a:r>
            <a:r>
              <a:rPr lang="tr-TR" sz="4000" b="1" dirty="0" smtClean="0">
                <a:solidFill>
                  <a:schemeClr val="accent2"/>
                </a:solidFill>
              </a:rPr>
              <a:t>a</a:t>
            </a:r>
            <a:r>
              <a:rPr lang="tr-TR" sz="4000" b="1" dirty="0" smtClean="0">
                <a:solidFill>
                  <a:srgbClr val="FF0000"/>
                </a:solidFill>
              </a:rPr>
              <a:t>r</a:t>
            </a:r>
            <a:r>
              <a:rPr lang="tr-TR" sz="4000" b="1" dirty="0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900113" y="5661025"/>
            <a:ext cx="7380287" cy="984885"/>
          </a:xfrm>
          <a:prstGeom prst="rect">
            <a:avLst/>
          </a:prstGeom>
          <a:noFill/>
          <a:ln w="76200" cmpd="tri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tr-TR" sz="40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</a:t>
            </a:r>
            <a:r>
              <a:rPr lang="tr-TR" sz="40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fiil sesli harf ile bitiyor</a:t>
            </a:r>
            <a:endParaRPr lang="tr-TR" sz="4000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endParaRPr lang="tr-TR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4040" name="Picture 8" descr="fotbol oynamak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63600" y="981075"/>
            <a:ext cx="7632700" cy="4033838"/>
          </a:xfrm>
          <a:noFill/>
          <a:ln/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4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250"/>
                            </p:stCondLst>
                            <p:childTnLst>
                              <p:par>
                                <p:cTn id="1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4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40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450"/>
                            </p:stCondLst>
                            <p:childTnLst>
                              <p:par>
                                <p:cTn id="23" presetID="2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440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/>
      <p:bldP spid="44035" grpId="0"/>
      <p:bldP spid="4403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4" descr="2e_mini[1]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2420938"/>
            <a:ext cx="2943225" cy="3744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0837" name="WordArt 5" descr="Paper bag"/>
          <p:cNvSpPr>
            <a:spLocks noChangeArrowheads="1" noChangeShapeType="1" noTextEdit="1"/>
          </p:cNvSpPr>
          <p:nvPr/>
        </p:nvSpPr>
        <p:spPr bwMode="auto">
          <a:xfrm>
            <a:off x="1835150" y="549275"/>
            <a:ext cx="5616575" cy="1222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7200" b="1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Ağlamak</a:t>
            </a:r>
          </a:p>
        </p:txBody>
      </p:sp>
      <p:sp>
        <p:nvSpPr>
          <p:cNvPr id="120838" name="Text Box 6"/>
          <p:cNvSpPr txBox="1">
            <a:spLocks noChangeArrowheads="1"/>
          </p:cNvSpPr>
          <p:nvPr/>
        </p:nvSpPr>
        <p:spPr bwMode="auto">
          <a:xfrm>
            <a:off x="3563938" y="3068638"/>
            <a:ext cx="4968875" cy="584775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b="1" dirty="0">
                <a:solidFill>
                  <a:schemeClr val="tx2"/>
                </a:solidFill>
              </a:rPr>
              <a:t>Bebek </a:t>
            </a:r>
            <a:r>
              <a:rPr lang="tr-TR" sz="2800" b="1" dirty="0" smtClean="0">
                <a:solidFill>
                  <a:schemeClr val="tx2"/>
                </a:solidFill>
              </a:rPr>
              <a:t>her gece ağla</a:t>
            </a:r>
            <a:r>
              <a:rPr lang="tr-TR" sz="3200" b="1" u="sng" dirty="0" smtClean="0">
                <a:solidFill>
                  <a:srgbClr val="00FF99"/>
                </a:solidFill>
              </a:rPr>
              <a:t>r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08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0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0837" grpId="0" animBg="1"/>
      <p:bldP spid="12083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4" descr="Profesor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825" y="2276475"/>
            <a:ext cx="3216275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7285" name="WordArt 5" descr="Paper bag"/>
          <p:cNvSpPr>
            <a:spLocks noChangeArrowheads="1" noChangeShapeType="1" noTextEdit="1"/>
          </p:cNvSpPr>
          <p:nvPr/>
        </p:nvSpPr>
        <p:spPr bwMode="auto">
          <a:xfrm>
            <a:off x="1979613" y="549275"/>
            <a:ext cx="5616575" cy="12223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7200" b="1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3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anlatmak</a:t>
            </a:r>
          </a:p>
        </p:txBody>
      </p:sp>
      <p:sp>
        <p:nvSpPr>
          <p:cNvPr id="97286" name="Text Box 6"/>
          <p:cNvSpPr txBox="1">
            <a:spLocks noChangeArrowheads="1"/>
          </p:cNvSpPr>
          <p:nvPr/>
        </p:nvSpPr>
        <p:spPr bwMode="auto">
          <a:xfrm>
            <a:off x="3494088" y="3414713"/>
            <a:ext cx="5399087" cy="519112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2800" b="1" dirty="0" smtClean="0">
                <a:solidFill>
                  <a:schemeClr val="tx2"/>
                </a:solidFill>
              </a:rPr>
              <a:t>Ö</a:t>
            </a:r>
            <a:r>
              <a:rPr lang="tr-TR" sz="2800" b="1" dirty="0" smtClean="0">
                <a:solidFill>
                  <a:schemeClr val="tx2"/>
                </a:solidFill>
              </a:rPr>
              <a:t>ğretmen </a:t>
            </a:r>
            <a:r>
              <a:rPr lang="tr-TR" sz="2800" b="1" dirty="0">
                <a:solidFill>
                  <a:schemeClr val="tx2"/>
                </a:solidFill>
              </a:rPr>
              <a:t>ders</a:t>
            </a:r>
            <a:r>
              <a:rPr lang="tr-TR" sz="2800" b="1" dirty="0"/>
              <a:t> </a:t>
            </a:r>
            <a:r>
              <a:rPr lang="tr-TR" sz="2800" b="1" dirty="0" smtClean="0">
                <a:solidFill>
                  <a:schemeClr val="tx2"/>
                </a:solidFill>
              </a:rPr>
              <a:t>anlat</a:t>
            </a:r>
            <a:r>
              <a:rPr lang="tr-TR" sz="2800" b="1" dirty="0" smtClean="0">
                <a:solidFill>
                  <a:srgbClr val="00FF99"/>
                </a:solidFill>
              </a:rPr>
              <a:t>ı</a:t>
            </a:r>
            <a:r>
              <a:rPr lang="tr-TR" sz="2800" b="1" dirty="0" smtClean="0">
                <a:solidFill>
                  <a:srgbClr val="FF0000"/>
                </a:solidFill>
              </a:rPr>
              <a:t>r</a:t>
            </a:r>
            <a:r>
              <a:rPr lang="tr-TR" sz="2800" b="1" dirty="0">
                <a:solidFill>
                  <a:schemeClr val="tx2"/>
                </a:solidFill>
              </a:rPr>
              <a:t>.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72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72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72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7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5" grpId="0" animBg="1"/>
      <p:bldP spid="9728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Picture 4" descr="HOCA2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1300" y="3309938"/>
            <a:ext cx="3106738" cy="3287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WordArt 5" descr="Paper bag"/>
          <p:cNvSpPr>
            <a:spLocks noChangeArrowheads="1" noChangeShapeType="1" noTextEdit="1"/>
          </p:cNvSpPr>
          <p:nvPr/>
        </p:nvSpPr>
        <p:spPr bwMode="auto">
          <a:xfrm>
            <a:off x="1619250" y="620713"/>
            <a:ext cx="5472113" cy="11509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tr-TR" sz="7200" b="1" kern="10">
                <a:ln w="9525">
                  <a:solidFill>
                    <a:srgbClr val="008000"/>
                  </a:solidFill>
                  <a:round/>
                  <a:headEnd/>
                  <a:tailEnd/>
                </a:ln>
                <a:blipFill dpi="0" rotWithShape="0">
                  <a:blip r:embed="rId4"/>
                  <a:srcRect/>
                  <a:tile tx="0" ty="0" sx="100000" sy="100000" flip="none" algn="tl"/>
                </a:blip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gitmek</a:t>
            </a:r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3348038" y="2924175"/>
            <a:ext cx="5543550" cy="519113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tr-TR" sz="2800" b="1" dirty="0">
                <a:solidFill>
                  <a:schemeClr val="tx2"/>
                </a:solidFill>
              </a:rPr>
              <a:t>Nasreddin Hoca eşekle </a:t>
            </a:r>
            <a:r>
              <a:rPr lang="tr-TR" sz="2800" b="1" dirty="0" smtClean="0">
                <a:solidFill>
                  <a:schemeClr val="tx2"/>
                </a:solidFill>
              </a:rPr>
              <a:t>gid</a:t>
            </a:r>
            <a:r>
              <a:rPr lang="tr-TR" sz="2800" b="1" dirty="0" smtClean="0">
                <a:solidFill>
                  <a:srgbClr val="00FF99"/>
                </a:solidFill>
              </a:rPr>
              <a:t>e</a:t>
            </a:r>
            <a:r>
              <a:rPr lang="tr-TR" sz="2800" b="1" dirty="0" smtClean="0">
                <a:solidFill>
                  <a:schemeClr val="hlink"/>
                </a:solidFill>
              </a:rPr>
              <a:t>r</a:t>
            </a:r>
            <a:r>
              <a:rPr lang="tr-TR" sz="2800" b="1" dirty="0">
                <a:solidFill>
                  <a:schemeClr val="tx2"/>
                </a:solidFill>
              </a:rPr>
              <a:t>.</a:t>
            </a:r>
            <a:endParaRPr lang="en-US" sz="28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500"/>
                            </p:stCondLst>
                            <p:childTnLst>
                              <p:par>
                                <p:cTn id="1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 animBg="1"/>
      <p:bldP spid="3175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pPr algn="ctr">
              <a:buNone/>
            </a:pPr>
            <a:r>
              <a:rPr lang="tr-TR" sz="8000" dirty="0" smtClean="0"/>
              <a:t>Ahmet koş-</a:t>
            </a:r>
            <a:r>
              <a:rPr lang="tr-TR" sz="8000" dirty="0" smtClean="0">
                <a:solidFill>
                  <a:srgbClr val="FF0000"/>
                </a:solidFill>
              </a:rPr>
              <a:t>ar</a:t>
            </a:r>
            <a:r>
              <a:rPr lang="tr-TR" sz="8000" dirty="0" smtClean="0"/>
              <a:t>.</a:t>
            </a:r>
            <a:endParaRPr lang="tr-TR" sz="8000" dirty="0"/>
          </a:p>
        </p:txBody>
      </p:sp>
      <p:pic>
        <p:nvPicPr>
          <p:cNvPr id="1027" name="Picture 3" descr="D:\DOKTORA\YENİ GÜZ\Yabancılara Türkçe Öğretiminin Sorunları\Şimdiki Zaman Öğretimi\resimler\runningmanspin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775" y="692696"/>
            <a:ext cx="3600450" cy="36004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76807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 algn="ctr">
              <a:buNone/>
            </a:pPr>
            <a:r>
              <a:rPr lang="tr-TR" sz="5400" dirty="0" smtClean="0"/>
              <a:t>Kuş uç-</a:t>
            </a:r>
            <a:r>
              <a:rPr lang="tr-TR" sz="5400" dirty="0" smtClean="0">
                <a:solidFill>
                  <a:srgbClr val="FF0000"/>
                </a:solidFill>
              </a:rPr>
              <a:t>ar</a:t>
            </a:r>
            <a:r>
              <a:rPr lang="tr-TR" sz="5400" dirty="0" smtClean="0"/>
              <a:t>.</a:t>
            </a:r>
            <a:endParaRPr lang="tr-TR" sz="5400" dirty="0"/>
          </a:p>
        </p:txBody>
      </p:sp>
      <p:pic>
        <p:nvPicPr>
          <p:cNvPr id="6146" name="Picture 2" descr="D:\DOKTORA\YENİ GÜZ\Yabancılara Türkçe Öğretiminin Sorunları\Şimdiki Zaman Öğretimi\resimler\kus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447866"/>
            <a:ext cx="4673247" cy="34526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98088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 algn="ctr">
              <a:buNone/>
            </a:pPr>
            <a:r>
              <a:rPr lang="tr-TR" sz="8000" dirty="0" smtClean="0"/>
              <a:t>Sevgi müzik dinle-</a:t>
            </a:r>
            <a:r>
              <a:rPr lang="tr-TR" sz="8000" dirty="0" smtClean="0">
                <a:solidFill>
                  <a:srgbClr val="FF0000"/>
                </a:solidFill>
              </a:rPr>
              <a:t>r</a:t>
            </a:r>
          </a:p>
        </p:txBody>
      </p:sp>
      <p:pic>
        <p:nvPicPr>
          <p:cNvPr id="15362" name="Picture 2" descr="D:\DOKTORA\YENİ GÜZ\Yabancılara Türkçe Öğretiminin Sorunları\Şimdiki Zaman Öğretimi\resimler\dinlem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6300" y="260648"/>
            <a:ext cx="2311400" cy="3759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18572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1066800" y="381000"/>
            <a:ext cx="7848600" cy="1295400"/>
          </a:xfrm>
          <a:prstGeom prst="wedgeEllipseCallout">
            <a:avLst>
              <a:gd name="adj1" fmla="val 3393"/>
              <a:gd name="adj2" fmla="val 124501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dirty="0" smtClean="0">
                <a:solidFill>
                  <a:schemeClr val="tx1"/>
                </a:solidFill>
              </a:rPr>
              <a:t>Öğrenciler sırada otur-</a:t>
            </a:r>
            <a:r>
              <a:rPr lang="tr-TR" sz="4000" dirty="0" smtClean="0">
                <a:solidFill>
                  <a:srgbClr val="FF0000"/>
                </a:solidFill>
              </a:rPr>
              <a:t>ur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14774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7200" dirty="0" smtClean="0"/>
              <a:t>Bilal her hafta yüz-</a:t>
            </a:r>
            <a:r>
              <a:rPr lang="tr-TR" sz="7200" dirty="0" smtClean="0">
                <a:solidFill>
                  <a:srgbClr val="FF0000"/>
                </a:solidFill>
              </a:rPr>
              <a:t>er</a:t>
            </a:r>
            <a:endParaRPr lang="en-US" sz="7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738" y="1298575"/>
            <a:ext cx="6094525" cy="493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8134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val Callout 3"/>
          <p:cNvSpPr/>
          <p:nvPr/>
        </p:nvSpPr>
        <p:spPr>
          <a:xfrm>
            <a:off x="304800" y="110837"/>
            <a:ext cx="6019800" cy="1524000"/>
          </a:xfrm>
          <a:prstGeom prst="wedgeEllipseCallou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4000" dirty="0" smtClean="0">
                <a:solidFill>
                  <a:srgbClr val="00B050"/>
                </a:solidFill>
              </a:rPr>
              <a:t>Müdür her sabah konuş-</a:t>
            </a:r>
            <a:r>
              <a:rPr lang="tr-TR" sz="4000" dirty="0" smtClean="0">
                <a:solidFill>
                  <a:srgbClr val="FF0000"/>
                </a:solidFill>
              </a:rPr>
              <a:t>ur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5" name="Oval Callout 4"/>
          <p:cNvSpPr/>
          <p:nvPr/>
        </p:nvSpPr>
        <p:spPr>
          <a:xfrm>
            <a:off x="5791200" y="0"/>
            <a:ext cx="3352800" cy="1298448"/>
          </a:xfrm>
          <a:prstGeom prst="wedgeEllipseCallout">
            <a:avLst>
              <a:gd name="adj1" fmla="val 4622"/>
              <a:gd name="adj2" fmla="val 16386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solidFill>
                  <a:srgbClr val="00B050"/>
                </a:solidFill>
              </a:rPr>
              <a:t>Öğrenciler  dinle</a:t>
            </a:r>
            <a:r>
              <a:rPr lang="tr-TR" sz="2800" b="1" dirty="0" smtClean="0">
                <a:solidFill>
                  <a:srgbClr val="FF0000"/>
                </a:solidFill>
              </a:rPr>
              <a:t>-r</a:t>
            </a:r>
            <a:endParaRPr lang="en-US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839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0" y="0"/>
            <a:ext cx="4176713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dirty="0" err="1"/>
              <a:t>Bizim</a:t>
            </a:r>
            <a:r>
              <a:rPr lang="en-US" sz="3200" dirty="0"/>
              <a:t>  </a:t>
            </a:r>
            <a:r>
              <a:rPr lang="tr-TR" sz="3200" dirty="0"/>
              <a:t>konumuz</a:t>
            </a:r>
            <a:r>
              <a:rPr lang="en-US" sz="3200" dirty="0"/>
              <a:t>  </a:t>
            </a: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2555875" y="2060575"/>
            <a:ext cx="2663825" cy="82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spcBef>
                <a:spcPct val="50000"/>
              </a:spcBef>
              <a:buFontTx/>
              <a:buAutoNum type="arabicPeriod"/>
            </a:pPr>
            <a:r>
              <a:rPr lang="en-US" sz="4800" b="1" u="sng">
                <a:solidFill>
                  <a:srgbClr val="CC3300"/>
                </a:solidFill>
              </a:rPr>
              <a:t>Giriş</a:t>
            </a:r>
            <a:endParaRPr lang="tr-TR" sz="4800" b="1" u="sng">
              <a:solidFill>
                <a:srgbClr val="CC3300"/>
              </a:solidFill>
            </a:endParaRPr>
          </a:p>
        </p:txBody>
      </p:sp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179388" y="3141663"/>
            <a:ext cx="8424862" cy="461665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 dirty="0" err="1" smtClean="0">
                <a:solidFill>
                  <a:schemeClr val="tx2"/>
                </a:solidFill>
              </a:rPr>
              <a:t>Tanım</a:t>
            </a:r>
            <a:r>
              <a:rPr lang="en-US" sz="2400" b="1" dirty="0" smtClean="0">
                <a:solidFill>
                  <a:schemeClr val="tx2"/>
                </a:solidFill>
              </a:rPr>
              <a:t>:</a:t>
            </a:r>
            <a:r>
              <a:rPr lang="tr-TR" sz="2400" b="1" dirty="0" smtClean="0">
                <a:solidFill>
                  <a:schemeClr val="tx2"/>
                </a:solidFill>
              </a:rPr>
              <a:t>düzenli yapılan işler için kullanılır.</a:t>
            </a:r>
            <a:endParaRPr lang="en-US" sz="2400" dirty="0"/>
          </a:p>
        </p:txBody>
      </p:sp>
      <p:sp>
        <p:nvSpPr>
          <p:cNvPr id="44046" name="Text Box 14"/>
          <p:cNvSpPr txBox="1">
            <a:spLocks noChangeArrowheads="1"/>
          </p:cNvSpPr>
          <p:nvPr/>
        </p:nvSpPr>
        <p:spPr bwMode="auto">
          <a:xfrm>
            <a:off x="611188" y="727075"/>
            <a:ext cx="7632700" cy="1189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sz="6000" u="sng" dirty="0" smtClean="0">
                <a:solidFill>
                  <a:srgbClr val="0000FF"/>
                </a:solidFill>
              </a:rPr>
              <a:t>Şimdiki </a:t>
            </a:r>
            <a:r>
              <a:rPr lang="tr-TR" sz="7200" u="sng" dirty="0" smtClean="0">
                <a:solidFill>
                  <a:srgbClr val="0000FF"/>
                </a:solidFill>
              </a:rPr>
              <a:t>Z</a:t>
            </a:r>
            <a:r>
              <a:rPr lang="en-US" sz="7200" u="sng" dirty="0" err="1">
                <a:solidFill>
                  <a:srgbClr val="0000FF"/>
                </a:solidFill>
              </a:rPr>
              <a:t>aman</a:t>
            </a:r>
            <a:r>
              <a:rPr lang="en-US" sz="6000" u="sng" dirty="0">
                <a:solidFill>
                  <a:srgbClr val="0000FF"/>
                </a:solidFill>
              </a:rPr>
              <a:t>”</a:t>
            </a:r>
            <a:r>
              <a:rPr lang="en-US" sz="6000" u="sng" dirty="0"/>
              <a:t> </a:t>
            </a:r>
            <a:endParaRPr lang="tr-TR" sz="6000" u="sng" dirty="0"/>
          </a:p>
        </p:txBody>
      </p:sp>
      <p:sp>
        <p:nvSpPr>
          <p:cNvPr id="44049" name="Text Box 17"/>
          <p:cNvSpPr txBox="1">
            <a:spLocks noChangeArrowheads="1"/>
          </p:cNvSpPr>
          <p:nvPr/>
        </p:nvSpPr>
        <p:spPr bwMode="auto">
          <a:xfrm>
            <a:off x="684213" y="4772025"/>
            <a:ext cx="1584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sz="2400" b="1">
                <a:solidFill>
                  <a:schemeClr val="hlink"/>
                </a:solidFill>
              </a:rPr>
              <a:t>őrnek:</a:t>
            </a:r>
          </a:p>
        </p:txBody>
      </p:sp>
      <p:sp>
        <p:nvSpPr>
          <p:cNvPr id="44050" name="Text Box 18"/>
          <p:cNvSpPr txBox="1">
            <a:spLocks noChangeArrowheads="1"/>
          </p:cNvSpPr>
          <p:nvPr/>
        </p:nvSpPr>
        <p:spPr bwMode="auto">
          <a:xfrm>
            <a:off x="1331913" y="5457825"/>
            <a:ext cx="3384550" cy="779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dirty="0">
                <a:solidFill>
                  <a:srgbClr val="33CC33"/>
                </a:solidFill>
              </a:rPr>
              <a:t>Al</a:t>
            </a:r>
            <a:r>
              <a:rPr lang="tr-TR" dirty="0">
                <a:solidFill>
                  <a:srgbClr val="33CC33"/>
                </a:solidFill>
              </a:rPr>
              <a:t>i     :</a:t>
            </a:r>
            <a:r>
              <a:rPr lang="tr-TR" dirty="0"/>
              <a:t> </a:t>
            </a:r>
            <a:r>
              <a:rPr lang="tr-TR" dirty="0" smtClean="0"/>
              <a:t>Kuşlar </a:t>
            </a:r>
            <a:r>
              <a:rPr lang="tr-TR" dirty="0"/>
              <a:t>ne </a:t>
            </a:r>
            <a:r>
              <a:rPr lang="tr-TR" dirty="0" smtClean="0">
                <a:solidFill>
                  <a:schemeClr val="hlink"/>
                </a:solidFill>
              </a:rPr>
              <a:t>yapar</a:t>
            </a:r>
            <a:r>
              <a:rPr lang="tr-TR" dirty="0" smtClean="0"/>
              <a:t>?</a:t>
            </a:r>
            <a:endParaRPr lang="tr-TR" dirty="0"/>
          </a:p>
          <a:p>
            <a:pPr algn="l">
              <a:spcBef>
                <a:spcPct val="50000"/>
              </a:spcBef>
            </a:pPr>
            <a:r>
              <a:rPr lang="tr-TR" dirty="0">
                <a:solidFill>
                  <a:srgbClr val="9933FF"/>
                </a:solidFill>
              </a:rPr>
              <a:t>Betül :</a:t>
            </a:r>
            <a:r>
              <a:rPr lang="tr-TR" dirty="0"/>
              <a:t> </a:t>
            </a:r>
            <a:r>
              <a:rPr lang="tr-TR" dirty="0" smtClean="0"/>
              <a:t>Kuşlar </a:t>
            </a:r>
            <a:r>
              <a:rPr lang="tr-TR" dirty="0" smtClean="0">
                <a:solidFill>
                  <a:schemeClr val="hlink"/>
                </a:solidFill>
              </a:rPr>
              <a:t>uçar</a:t>
            </a:r>
            <a:r>
              <a:rPr lang="tr-TR" dirty="0" smtClean="0"/>
              <a:t>.</a:t>
            </a:r>
            <a:endParaRPr lang="en-US" dirty="0"/>
          </a:p>
        </p:txBody>
      </p:sp>
      <p:pic>
        <p:nvPicPr>
          <p:cNvPr id="44051" name="Picture 1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725" y="4654550"/>
            <a:ext cx="2095500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52" name="Picture 20" descr="candle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40650" y="333375"/>
            <a:ext cx="98107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kuş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76800" y="4365980"/>
            <a:ext cx="2971800" cy="237980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4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40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4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3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900"/>
                            </p:stCondLst>
                            <p:childTnLst>
                              <p:par>
                                <p:cTn id="31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4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94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44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1400"/>
                            </p:stCondLst>
                            <p:childTnLst>
                              <p:par>
                                <p:cTn id="40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4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4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4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4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6" grpId="0"/>
      <p:bldP spid="44039" grpId="0"/>
      <p:bldP spid="44040" grpId="0" animBg="1"/>
      <p:bldP spid="44046" grpId="0"/>
      <p:bldP spid="44049" grpId="0"/>
      <p:bldP spid="44050" grpId="0"/>
    </p:bld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9_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oho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Soho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</TotalTime>
  <Words>408</Words>
  <Application>Microsoft Office PowerPoint</Application>
  <PresentationFormat>عرض على الشاشة (3:4)‏</PresentationFormat>
  <Paragraphs>126</Paragraphs>
  <Slides>24</Slides>
  <Notes>2</Notes>
  <HiddenSlides>0</HiddenSlides>
  <MMClips>0</MMClips>
  <ScaleCrop>false</ScaleCrop>
  <HeadingPairs>
    <vt:vector size="4" baseType="variant">
      <vt:variant>
        <vt:lpstr>سمة</vt:lpstr>
      </vt:variant>
      <vt:variant>
        <vt:i4>4</vt:i4>
      </vt:variant>
      <vt:variant>
        <vt:lpstr>عناوين الشرائح</vt:lpstr>
      </vt:variant>
      <vt:variant>
        <vt:i4>24</vt:i4>
      </vt:variant>
    </vt:vector>
  </HeadingPairs>
  <TitlesOfParts>
    <vt:vector size="28" baseType="lpstr">
      <vt:lpstr>Office Theme</vt:lpstr>
      <vt:lpstr>19_Ofis Teması</vt:lpstr>
      <vt:lpstr>1_Soho</vt:lpstr>
      <vt:lpstr>2_Soho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Bilal her hafta yüz-er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terzi ne yapar?</vt:lpstr>
      <vt:lpstr>balıkçı ne yapar?</vt:lpstr>
      <vt:lpstr>Babam her akşam  ne yapar?</vt:lpstr>
      <vt:lpstr>Çocuklar öğlen ne yaparlar? </vt:lpstr>
      <vt:lpstr>Futbolcu  ne yapar? </vt:lpstr>
      <vt:lpstr>الشريحة 21</vt:lpstr>
      <vt:lpstr>الشريحة 22</vt:lpstr>
      <vt:lpstr>الشريحة 23</vt:lpstr>
      <vt:lpstr>الشريحة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şeyma</dc:creator>
  <cp:lastModifiedBy>User</cp:lastModifiedBy>
  <cp:revision>19</cp:revision>
  <dcterms:created xsi:type="dcterms:W3CDTF">2006-08-16T00:00:00Z</dcterms:created>
  <dcterms:modified xsi:type="dcterms:W3CDTF">2014-08-31T07:12:57Z</dcterms:modified>
</cp:coreProperties>
</file>