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72" r:id="rId5"/>
    <p:sldId id="273" r:id="rId6"/>
    <p:sldId id="271" r:id="rId7"/>
    <p:sldId id="264" r:id="rId8"/>
    <p:sldId id="265" r:id="rId9"/>
    <p:sldId id="274" r:id="rId10"/>
    <p:sldId id="282" r:id="rId11"/>
    <p:sldId id="275" r:id="rId12"/>
    <p:sldId id="277" r:id="rId13"/>
    <p:sldId id="276" r:id="rId14"/>
    <p:sldId id="278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2" name="21 Alt Başlık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9" name="8 Akış Çizelgesi: İşlem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Akış Çizelgesi: İşlem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Pasta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Halka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5" name="14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547664" y="1484784"/>
            <a:ext cx="7406640" cy="2160240"/>
          </a:xfrm>
        </p:spPr>
        <p:txBody>
          <a:bodyPr>
            <a:normAutofit/>
          </a:bodyPr>
          <a:lstStyle/>
          <a:p>
            <a:r>
              <a:rPr lang="tr-TR" sz="6000" dirty="0" smtClean="0"/>
              <a:t>-de &gt; -</a:t>
            </a:r>
            <a:r>
              <a:rPr lang="tr-TR" sz="6000" dirty="0" err="1" smtClean="0"/>
              <a:t>te</a:t>
            </a:r>
            <a:r>
              <a:rPr lang="tr-TR" sz="6000" dirty="0" smtClean="0"/>
              <a:t>      -da &gt; -ta</a:t>
            </a:r>
            <a:br>
              <a:rPr lang="tr-TR" sz="6000" dirty="0" smtClean="0"/>
            </a:br>
            <a:endParaRPr lang="tr-TR" sz="60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668344" y="6461956"/>
            <a:ext cx="2232248" cy="792088"/>
          </a:xfrm>
        </p:spPr>
        <p:txBody>
          <a:bodyPr>
            <a:normAutofit/>
          </a:bodyPr>
          <a:lstStyle/>
          <a:p>
            <a:r>
              <a:rPr lang="tr-TR" sz="1400" i="1" dirty="0" smtClean="0"/>
              <a:t>Cem SEVİNDİK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5" name="4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Metin kutusu"/>
          <p:cNvSpPr txBox="1"/>
          <p:nvPr/>
        </p:nvSpPr>
        <p:spPr>
          <a:xfrm>
            <a:off x="1475656" y="2988241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Mas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b="1" dirty="0" smtClean="0">
                <a:solidFill>
                  <a:srgbClr val="00B050"/>
                </a:solidFill>
              </a:rPr>
              <a:t>da</a:t>
            </a:r>
            <a:r>
              <a:rPr lang="tr-TR" sz="3200" dirty="0" smtClean="0"/>
              <a:t> vazo var. 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35496" y="3039343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sp>
        <p:nvSpPr>
          <p:cNvPr id="12" name="11 Metin kutusu"/>
          <p:cNvSpPr txBox="1"/>
          <p:nvPr/>
        </p:nvSpPr>
        <p:spPr>
          <a:xfrm>
            <a:off x="2051720" y="6093296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ı, 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-da</a:t>
            </a:r>
          </a:p>
        </p:txBody>
      </p:sp>
      <p:pic>
        <p:nvPicPr>
          <p:cNvPr id="40962" name="Picture 2" descr="http://www.thedelightedeye.com/images/table-vase-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060848"/>
            <a:ext cx="2736304" cy="38527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13 Metin kutusu"/>
          <p:cNvSpPr txBox="1"/>
          <p:nvPr/>
        </p:nvSpPr>
        <p:spPr>
          <a:xfrm>
            <a:off x="1484040" y="4365104"/>
            <a:ext cx="3520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Vaz</a:t>
            </a:r>
            <a:r>
              <a:rPr lang="tr-TR" sz="3200" dirty="0" smtClean="0">
                <a:solidFill>
                  <a:srgbClr val="00B0F0"/>
                </a:solidFill>
              </a:rPr>
              <a:t>o</a:t>
            </a:r>
            <a:r>
              <a:rPr lang="tr-TR" sz="3200" b="1" dirty="0" smtClean="0">
                <a:solidFill>
                  <a:srgbClr val="00B050"/>
                </a:solidFill>
              </a:rPr>
              <a:t>da</a:t>
            </a:r>
            <a:r>
              <a:rPr lang="tr-TR" sz="3200" dirty="0" smtClean="0"/>
              <a:t> çiçekler var. </a:t>
            </a:r>
          </a:p>
        </p:txBody>
      </p:sp>
      <p:sp>
        <p:nvSpPr>
          <p:cNvPr id="15" name="14 Metin kutusu"/>
          <p:cNvSpPr txBox="1"/>
          <p:nvPr/>
        </p:nvSpPr>
        <p:spPr>
          <a:xfrm>
            <a:off x="2051720" y="1844824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ı, 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-da</a:t>
            </a:r>
          </a:p>
        </p:txBody>
      </p:sp>
      <p:cxnSp>
        <p:nvCxnSpPr>
          <p:cNvPr id="17" name="16 Eğri Bağlayıcı"/>
          <p:cNvCxnSpPr/>
          <p:nvPr/>
        </p:nvCxnSpPr>
        <p:spPr>
          <a:xfrm rot="16200000" flipV="1">
            <a:off x="1835696" y="2708920"/>
            <a:ext cx="792088" cy="72008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Eğri Bağlayıcı"/>
          <p:cNvCxnSpPr/>
          <p:nvPr/>
        </p:nvCxnSpPr>
        <p:spPr>
          <a:xfrm rot="5400000" flipH="1" flipV="1">
            <a:off x="2519772" y="2384884"/>
            <a:ext cx="792088" cy="57606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Eğri Bağlayıcı"/>
          <p:cNvCxnSpPr/>
          <p:nvPr/>
        </p:nvCxnSpPr>
        <p:spPr>
          <a:xfrm rot="16200000" flipH="1">
            <a:off x="1835696" y="5301208"/>
            <a:ext cx="1152128" cy="288032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Eğri Bağlayıcı"/>
          <p:cNvCxnSpPr/>
          <p:nvPr/>
        </p:nvCxnSpPr>
        <p:spPr>
          <a:xfrm rot="16200000" flipH="1">
            <a:off x="2411760" y="5157192"/>
            <a:ext cx="1080120" cy="50405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5" name="4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3131840" y="5445224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e, i, ö, ü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403648" y="328498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Kanep</a:t>
            </a:r>
            <a:r>
              <a:rPr lang="tr-TR" sz="3200" dirty="0" smtClean="0">
                <a:solidFill>
                  <a:srgbClr val="00B0F0"/>
                </a:solidFill>
              </a:rPr>
              <a:t>e</a:t>
            </a:r>
            <a:r>
              <a:rPr lang="tr-TR" sz="3200" b="1" dirty="0" smtClean="0">
                <a:solidFill>
                  <a:srgbClr val="00B050"/>
                </a:solidFill>
              </a:rPr>
              <a:t>de</a:t>
            </a:r>
            <a:r>
              <a:rPr lang="tr-TR" sz="3200" dirty="0" smtClean="0"/>
              <a:t> iki yastık var.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496" y="3039343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pic>
        <p:nvPicPr>
          <p:cNvPr id="33794" name="Picture 2" descr="http://www.berkemobilya.com.tr/media/catalog/product/cache/1/image/2000x1120/8cda07290adf5b61edee0d4066c5caef/s/i/sile_s_kanepe_3b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2674" y="2564904"/>
            <a:ext cx="3471814" cy="1944216"/>
          </a:xfrm>
          <a:prstGeom prst="rect">
            <a:avLst/>
          </a:prstGeom>
          <a:noFill/>
        </p:spPr>
      </p:pic>
      <p:cxnSp>
        <p:nvCxnSpPr>
          <p:cNvPr id="14" name="13 Eğri Bağlayıcı"/>
          <p:cNvCxnSpPr/>
          <p:nvPr/>
        </p:nvCxnSpPr>
        <p:spPr>
          <a:xfrm rot="16200000" flipH="1">
            <a:off x="2195736" y="4293096"/>
            <a:ext cx="1584176" cy="576064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Eğri Bağlayıcı"/>
          <p:cNvCxnSpPr/>
          <p:nvPr/>
        </p:nvCxnSpPr>
        <p:spPr>
          <a:xfrm rot="16200000" flipH="1">
            <a:off x="2915816" y="3933056"/>
            <a:ext cx="1512168" cy="122413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5" name="4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2699792" y="5445224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e, i, ö, ü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403648" y="3284984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Men</a:t>
            </a:r>
            <a:r>
              <a:rPr lang="tr-TR" sz="3200" dirty="0" smtClean="0">
                <a:solidFill>
                  <a:srgbClr val="00B0F0"/>
                </a:solidFill>
              </a:rPr>
              <a:t>ü</a:t>
            </a:r>
            <a:r>
              <a:rPr lang="tr-TR" sz="3200" b="1" dirty="0" smtClean="0">
                <a:solidFill>
                  <a:srgbClr val="00B050"/>
                </a:solidFill>
              </a:rPr>
              <a:t>de</a:t>
            </a:r>
            <a:r>
              <a:rPr lang="tr-TR" sz="3200" dirty="0" smtClean="0"/>
              <a:t> kebap var.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496" y="3039343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cxnSp>
        <p:nvCxnSpPr>
          <p:cNvPr id="13" name="12 Eğri Bağlayıcı"/>
          <p:cNvCxnSpPr/>
          <p:nvPr/>
        </p:nvCxnSpPr>
        <p:spPr>
          <a:xfrm rot="16200000" flipH="1">
            <a:off x="2123728" y="4005064"/>
            <a:ext cx="1512168" cy="1080120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Eğri Bağlayıcı"/>
          <p:cNvCxnSpPr/>
          <p:nvPr/>
        </p:nvCxnSpPr>
        <p:spPr>
          <a:xfrm rot="16200000" flipH="1">
            <a:off x="2627784" y="4005064"/>
            <a:ext cx="1368152" cy="108012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18" name="Picture 2" descr="http://www.eryaman.biz/resim/aspava3_me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636912"/>
            <a:ext cx="3502505" cy="2077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etin kutusu"/>
          <p:cNvSpPr txBox="1"/>
          <p:nvPr/>
        </p:nvSpPr>
        <p:spPr>
          <a:xfrm>
            <a:off x="1403648" y="292494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-Bardak</a:t>
            </a:r>
            <a:r>
              <a:rPr lang="tr-TR" sz="3200" b="1" dirty="0" smtClean="0"/>
              <a:t>ta</a:t>
            </a:r>
            <a:r>
              <a:rPr lang="tr-TR" sz="3200" dirty="0" smtClean="0"/>
              <a:t> çay var.</a:t>
            </a:r>
            <a:endParaRPr lang="tr-TR" sz="3200" dirty="0"/>
          </a:p>
        </p:txBody>
      </p:sp>
      <p:pic>
        <p:nvPicPr>
          <p:cNvPr id="9" name="Picture 2" descr="http://www.2kr2.com/wp-content/uploads/2011/04/c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8193" y="1916832"/>
            <a:ext cx="2190191" cy="2808312"/>
          </a:xfrm>
          <a:prstGeom prst="rect">
            <a:avLst/>
          </a:prstGeom>
          <a:noFill/>
        </p:spPr>
      </p:pic>
      <p:sp>
        <p:nvSpPr>
          <p:cNvPr id="13" name="12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15 Metin kutusu"/>
          <p:cNvSpPr txBox="1"/>
          <p:nvPr/>
        </p:nvSpPr>
        <p:spPr>
          <a:xfrm>
            <a:off x="1115616" y="2268161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Bardak</a:t>
            </a:r>
            <a:r>
              <a:rPr lang="tr-TR" sz="3200" b="1" dirty="0" smtClean="0"/>
              <a:t>ta</a:t>
            </a:r>
            <a:r>
              <a:rPr lang="tr-TR" sz="3200" dirty="0" smtClean="0"/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ne</a:t>
            </a:r>
            <a:r>
              <a:rPr lang="tr-TR" sz="3200" dirty="0" smtClean="0"/>
              <a:t> var?</a:t>
            </a:r>
            <a:endParaRPr lang="tr-TR" sz="3200" dirty="0"/>
          </a:p>
        </p:txBody>
      </p:sp>
      <p:sp>
        <p:nvSpPr>
          <p:cNvPr id="17" name="16 Metin kutusu"/>
          <p:cNvSpPr txBox="1"/>
          <p:nvPr/>
        </p:nvSpPr>
        <p:spPr>
          <a:xfrm>
            <a:off x="35496" y="2564904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etin kutusu"/>
          <p:cNvSpPr txBox="1"/>
          <p:nvPr/>
        </p:nvSpPr>
        <p:spPr>
          <a:xfrm>
            <a:off x="1331640" y="4428401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Sınıf</a:t>
            </a:r>
            <a:r>
              <a:rPr lang="tr-TR" sz="3200" b="1" dirty="0" smtClean="0"/>
              <a:t>ta</a:t>
            </a:r>
            <a:r>
              <a:rPr lang="tr-TR" sz="3200" dirty="0" smtClean="0"/>
              <a:t> öğretmen ve öğrenciler var.</a:t>
            </a:r>
            <a:endParaRPr lang="tr-TR" sz="3200" dirty="0"/>
          </a:p>
        </p:txBody>
      </p:sp>
      <p:pic>
        <p:nvPicPr>
          <p:cNvPr id="8" name="Picture 2" descr="http://www.bprbulten.com/web/wp-content/uploads/s%C4%B1n%C4%B1f-gen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132856"/>
            <a:ext cx="3131243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11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13 Metin kutusu"/>
          <p:cNvSpPr txBox="1"/>
          <p:nvPr/>
        </p:nvSpPr>
        <p:spPr>
          <a:xfrm>
            <a:off x="1043608" y="3780329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Sınıf</a:t>
            </a:r>
            <a:r>
              <a:rPr lang="tr-TR" sz="3200" b="1" dirty="0" smtClean="0"/>
              <a:t>ta</a:t>
            </a:r>
            <a:r>
              <a:rPr lang="tr-TR" sz="3200" dirty="0" smtClean="0"/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kim</a:t>
            </a:r>
            <a:r>
              <a:rPr lang="tr-TR" sz="3200" dirty="0" smtClean="0"/>
              <a:t> var?</a:t>
            </a:r>
            <a:endParaRPr lang="tr-TR" sz="3200" dirty="0"/>
          </a:p>
        </p:txBody>
      </p:sp>
      <p:sp>
        <p:nvSpPr>
          <p:cNvPr id="15" name="14 Metin kutusu"/>
          <p:cNvSpPr txBox="1"/>
          <p:nvPr/>
        </p:nvSpPr>
        <p:spPr>
          <a:xfrm>
            <a:off x="35496" y="2564904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1403648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Tabak</a:t>
            </a:r>
            <a:r>
              <a:rPr lang="tr-TR" sz="3200" b="1" dirty="0" smtClean="0"/>
              <a:t>ta</a:t>
            </a:r>
            <a:r>
              <a:rPr lang="tr-TR" sz="3200" dirty="0" smtClean="0"/>
              <a:t> kızarmış patates var.</a:t>
            </a:r>
            <a:endParaRPr lang="tr-TR" sz="3200" dirty="0"/>
          </a:p>
        </p:txBody>
      </p:sp>
      <p:pic>
        <p:nvPicPr>
          <p:cNvPr id="5" name="Picture 2" descr="http://www.varbak.com/galeri/bir-tabak-patates-k%C4%B1zartmas%C4%B1-b5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428521"/>
            <a:ext cx="2088232" cy="14325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5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043608" y="2412177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Tabak</a:t>
            </a:r>
            <a:r>
              <a:rPr lang="tr-TR" sz="3200" b="1" dirty="0" smtClean="0"/>
              <a:t>ta</a:t>
            </a:r>
            <a:r>
              <a:rPr lang="tr-TR" sz="3200" dirty="0" smtClean="0"/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ne</a:t>
            </a:r>
            <a:r>
              <a:rPr lang="tr-TR" sz="3200" dirty="0" smtClean="0"/>
              <a:t> var?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496" y="2564904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tekzenmobilyamodelleri.com/wp-content/uploads/2013/09/tek-ki%C5%9Filik-kanepe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04664"/>
            <a:ext cx="4428491" cy="2530567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35496" y="2564904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2195736" y="3429000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Kanepe</a:t>
            </a:r>
            <a:r>
              <a:rPr lang="tr-TR" sz="3200" b="1" dirty="0" smtClean="0"/>
              <a:t>de</a:t>
            </a:r>
            <a:r>
              <a:rPr lang="tr-TR" sz="3200" dirty="0" smtClean="0"/>
              <a:t> kedi </a:t>
            </a:r>
            <a:r>
              <a:rPr lang="tr-TR" sz="3200" b="1" dirty="0" smtClean="0">
                <a:solidFill>
                  <a:srgbClr val="FF0000"/>
                </a:solidFill>
              </a:rPr>
              <a:t>var</a:t>
            </a:r>
            <a:r>
              <a:rPr lang="tr-TR" sz="3200" dirty="0" smtClean="0"/>
              <a:t> </a:t>
            </a:r>
            <a:r>
              <a:rPr lang="tr-TR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mı</a:t>
            </a:r>
            <a:r>
              <a:rPr lang="tr-TR" sz="3200" dirty="0" smtClean="0"/>
              <a:t>?</a:t>
            </a:r>
          </a:p>
          <a:p>
            <a:r>
              <a:rPr lang="tr-TR" sz="3200" dirty="0" smtClean="0"/>
              <a:t>Hayır, kanepe</a:t>
            </a:r>
            <a:r>
              <a:rPr lang="tr-TR" sz="3200" b="1" dirty="0" smtClean="0"/>
              <a:t>de</a:t>
            </a:r>
            <a:r>
              <a:rPr lang="tr-TR" sz="3200" dirty="0" smtClean="0"/>
              <a:t> kedi </a:t>
            </a:r>
            <a:r>
              <a:rPr lang="tr-TR" sz="3200" b="1" dirty="0" smtClean="0">
                <a:solidFill>
                  <a:srgbClr val="00B050"/>
                </a:solidFill>
              </a:rPr>
              <a:t>yok</a:t>
            </a:r>
            <a:r>
              <a:rPr lang="tr-TR" sz="3200" dirty="0" smtClean="0"/>
              <a:t>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-36512" y="35637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var </a:t>
            </a:r>
            <a:r>
              <a:rPr lang="tr-TR" b="1" dirty="0" smtClean="0">
                <a:solidFill>
                  <a:srgbClr val="FF0000"/>
                </a:solidFill>
              </a:rPr>
              <a:t>X</a:t>
            </a:r>
            <a:r>
              <a:rPr lang="tr-TR" dirty="0" smtClean="0"/>
              <a:t> yok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5496" y="2564904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1115616" y="3143870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Öğretmen sınıf</a:t>
            </a:r>
            <a:r>
              <a:rPr lang="tr-TR" sz="3200" b="1" dirty="0" smtClean="0">
                <a:solidFill>
                  <a:srgbClr val="FF0000"/>
                </a:solidFill>
              </a:rPr>
              <a:t>ta</a:t>
            </a:r>
            <a:r>
              <a:rPr lang="tr-TR" sz="3200" dirty="0" smtClean="0"/>
              <a:t> </a:t>
            </a:r>
            <a:r>
              <a:rPr lang="tr-TR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mı</a:t>
            </a:r>
            <a:r>
              <a:rPr lang="tr-TR" sz="3200" dirty="0" smtClean="0"/>
              <a:t>?</a:t>
            </a:r>
          </a:p>
          <a:p>
            <a:r>
              <a:rPr lang="tr-TR" sz="3200" dirty="0" smtClean="0"/>
              <a:t>Hayır, öğretmen sınıfta </a:t>
            </a:r>
            <a:r>
              <a:rPr lang="tr-TR" sz="3200" b="1" dirty="0" smtClean="0"/>
              <a:t>değil</a:t>
            </a:r>
            <a:r>
              <a:rPr lang="tr-TR" sz="3200" dirty="0" smtClean="0"/>
              <a:t>, kütüphane</a:t>
            </a:r>
            <a:r>
              <a:rPr lang="tr-TR" sz="3200" b="1" dirty="0" smtClean="0">
                <a:solidFill>
                  <a:srgbClr val="FF0000"/>
                </a:solidFill>
              </a:rPr>
              <a:t>de</a:t>
            </a:r>
            <a:r>
              <a:rPr lang="tr-TR" sz="3200" dirty="0" smtClean="0"/>
              <a:t>.</a:t>
            </a:r>
            <a:endParaRPr lang="tr-TR" sz="3200" dirty="0"/>
          </a:p>
        </p:txBody>
      </p:sp>
      <p:sp>
        <p:nvSpPr>
          <p:cNvPr id="9" name="8 Metin kutusu"/>
          <p:cNvSpPr txBox="1"/>
          <p:nvPr/>
        </p:nvSpPr>
        <p:spPr>
          <a:xfrm>
            <a:off x="-36512" y="3563724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 smtClean="0">
                <a:latin typeface="Arial" pitchFamily="34" charset="0"/>
                <a:cs typeface="Arial" pitchFamily="34" charset="0"/>
              </a:rPr>
              <a:t>mı? </a:t>
            </a:r>
            <a:r>
              <a:rPr lang="tr-T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tr-TR" sz="1400" dirty="0" smtClean="0">
                <a:latin typeface="Arial" pitchFamily="34" charset="0"/>
                <a:cs typeface="Arial" pitchFamily="34" charset="0"/>
              </a:rPr>
              <a:t> değil</a:t>
            </a:r>
            <a:endParaRPr lang="tr-TR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0" name="Picture 4" descr="http://2.bp.blogspot.com/__wpjdLo-yUs/S7tGGyol-EI/AAAAAAAAQFg/o9SJT8YZx_s/s400/ogrenci_bos_sin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3031914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42" name="Picture 6" descr="http://www.higgins.org/sites/default/files/images/7.3_DSC7042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9" y="4725144"/>
            <a:ext cx="2808311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2731752" y="1124744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7" name="6 Sağ Ayraç"/>
          <p:cNvSpPr/>
          <p:nvPr/>
        </p:nvSpPr>
        <p:spPr>
          <a:xfrm rot="5400000">
            <a:off x="4860032" y="40466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2771800" y="3429000"/>
            <a:ext cx="4824536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28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2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2267744" y="4407495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Fıstıkçı Şahap &gt; F</a:t>
            </a:r>
            <a:r>
              <a:rPr lang="tr-TR" sz="2400" strike="sngStrike" dirty="0" smtClean="0">
                <a:solidFill>
                  <a:srgbClr val="FF0000"/>
                </a:solidFill>
              </a:rPr>
              <a:t>ı</a:t>
            </a:r>
            <a:r>
              <a:rPr lang="tr-TR" sz="2400" dirty="0" smtClean="0"/>
              <a:t>st</a:t>
            </a:r>
            <a:r>
              <a:rPr lang="tr-TR" sz="2400" strike="sngStrike" dirty="0" smtClean="0">
                <a:solidFill>
                  <a:srgbClr val="FF0000"/>
                </a:solidFill>
              </a:rPr>
              <a:t>ı</a:t>
            </a:r>
            <a:r>
              <a:rPr lang="tr-TR" sz="2400" dirty="0" smtClean="0"/>
              <a:t>kç</a:t>
            </a:r>
            <a:r>
              <a:rPr lang="tr-TR" sz="2400" strike="sngStrike" dirty="0" smtClean="0">
                <a:solidFill>
                  <a:srgbClr val="FF0000"/>
                </a:solidFill>
              </a:rPr>
              <a:t>ı</a:t>
            </a:r>
            <a:r>
              <a:rPr lang="tr-TR" sz="2400" dirty="0" smtClean="0"/>
              <a:t> Ş</a:t>
            </a:r>
            <a:r>
              <a:rPr lang="tr-TR" sz="2400" strike="sngStrike" dirty="0" smtClean="0">
                <a:solidFill>
                  <a:srgbClr val="FF0000"/>
                </a:solidFill>
              </a:rPr>
              <a:t>a</a:t>
            </a:r>
            <a:r>
              <a:rPr lang="tr-TR" sz="2400" dirty="0" smtClean="0"/>
              <a:t>h</a:t>
            </a:r>
            <a:r>
              <a:rPr lang="tr-TR" sz="2400" strike="sngStrike" dirty="0" smtClean="0">
                <a:solidFill>
                  <a:srgbClr val="FF0000"/>
                </a:solidFill>
              </a:rPr>
              <a:t>a</a:t>
            </a:r>
            <a:r>
              <a:rPr lang="tr-TR" sz="2400" dirty="0" smtClean="0"/>
              <a:t>p &gt; </a:t>
            </a:r>
            <a:r>
              <a:rPr lang="tr-TR" sz="2400" b="1" dirty="0" err="1" smtClean="0"/>
              <a:t>fstkç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şhp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</a:t>
            </a:r>
            <a:r>
              <a:rPr lang="tr-TR" dirty="0" smtClean="0">
                <a:solidFill>
                  <a:srgbClr val="FF0000"/>
                </a:solidFill>
              </a:rPr>
              <a:t>k</a:t>
            </a:r>
            <a:r>
              <a:rPr lang="tr-TR" dirty="0" smtClean="0"/>
              <a:t> – ç – ş – h – p </a:t>
            </a:r>
            <a:endParaRPr lang="tr-TR" dirty="0"/>
          </a:p>
        </p:txBody>
      </p:sp>
      <p:sp>
        <p:nvSpPr>
          <p:cNvPr id="4" name="3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3923928" y="5877272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ı, 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-ta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403648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Bard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dirty="0" smtClean="0">
                <a:solidFill>
                  <a:srgbClr val="FF0000"/>
                </a:solidFill>
              </a:rPr>
              <a:t>k</a:t>
            </a:r>
            <a:r>
              <a:rPr lang="tr-TR" sz="3200" b="1" dirty="0" smtClean="0">
                <a:solidFill>
                  <a:srgbClr val="00B050"/>
                </a:solidFill>
              </a:rPr>
              <a:t>ta</a:t>
            </a:r>
            <a:r>
              <a:rPr lang="tr-TR" sz="3200" dirty="0" smtClean="0"/>
              <a:t> çay var.</a:t>
            </a:r>
            <a:endParaRPr lang="tr-TR" sz="3200" dirty="0"/>
          </a:p>
        </p:txBody>
      </p:sp>
      <p:pic>
        <p:nvPicPr>
          <p:cNvPr id="13314" name="Picture 2" descr="http://www.2kr2.com/wp-content/uploads/2011/04/c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8193" y="1916832"/>
            <a:ext cx="2190191" cy="2808312"/>
          </a:xfrm>
          <a:prstGeom prst="rect">
            <a:avLst/>
          </a:prstGeom>
          <a:noFill/>
        </p:spPr>
      </p:pic>
      <p:cxnSp>
        <p:nvCxnSpPr>
          <p:cNvPr id="13" name="12 Eğri Bağlayıcı"/>
          <p:cNvCxnSpPr/>
          <p:nvPr/>
        </p:nvCxnSpPr>
        <p:spPr>
          <a:xfrm rot="16200000" flipH="1">
            <a:off x="2123728" y="3717032"/>
            <a:ext cx="2232248" cy="1800200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Eğri Bağlayıcı"/>
          <p:cNvCxnSpPr/>
          <p:nvPr/>
        </p:nvCxnSpPr>
        <p:spPr>
          <a:xfrm rot="5400000" flipH="1" flipV="1">
            <a:off x="2555776" y="836712"/>
            <a:ext cx="2232248" cy="223224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Eğri Bağlayıcı"/>
          <p:cNvCxnSpPr/>
          <p:nvPr/>
        </p:nvCxnSpPr>
        <p:spPr>
          <a:xfrm rot="16200000" flipH="1">
            <a:off x="2807804" y="3609020"/>
            <a:ext cx="2232248" cy="201622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</a:t>
            </a:r>
            <a:r>
              <a:rPr lang="tr-TR" dirty="0" smtClean="0">
                <a:solidFill>
                  <a:srgbClr val="FF0000"/>
                </a:solidFill>
              </a:rPr>
              <a:t>s</a:t>
            </a:r>
            <a:r>
              <a:rPr lang="tr-TR" dirty="0" smtClean="0"/>
              <a:t> – t – k – ç – ş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2987824" y="5877272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e, i, ö, ü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115616" y="2996952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Otob</a:t>
            </a:r>
            <a:r>
              <a:rPr lang="tr-TR" sz="3200" dirty="0" smtClean="0">
                <a:solidFill>
                  <a:srgbClr val="00B0F0"/>
                </a:solidFill>
              </a:rPr>
              <a:t>ü</a:t>
            </a:r>
            <a:r>
              <a:rPr lang="tr-TR" sz="3200" dirty="0" smtClean="0">
                <a:solidFill>
                  <a:srgbClr val="FF0000"/>
                </a:solidFill>
              </a:rPr>
              <a:t>s</a:t>
            </a:r>
            <a:r>
              <a:rPr lang="tr-TR" sz="3200" b="1" dirty="0" smtClean="0">
                <a:solidFill>
                  <a:srgbClr val="00B050"/>
                </a:solidFill>
              </a:rPr>
              <a:t>te</a:t>
            </a:r>
            <a:r>
              <a:rPr lang="tr-TR" sz="3200" dirty="0" smtClean="0"/>
              <a:t> bir yolcu var.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1746" name="Picture 2" descr="http://www.kamyontr.com/wp-content/uploads/2009/11/lcd-koltu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3744" y="2276872"/>
            <a:ext cx="3050704" cy="20287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9" name="18 Eğri Bağlayıcı"/>
          <p:cNvCxnSpPr/>
          <p:nvPr/>
        </p:nvCxnSpPr>
        <p:spPr>
          <a:xfrm rot="16200000" flipH="1">
            <a:off x="1871700" y="3969060"/>
            <a:ext cx="2232248" cy="1440160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Eğri Bağlayıcı"/>
          <p:cNvCxnSpPr/>
          <p:nvPr/>
        </p:nvCxnSpPr>
        <p:spPr>
          <a:xfrm rot="16200000" flipH="1">
            <a:off x="2339752" y="3933056"/>
            <a:ext cx="2232248" cy="136815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Eğri Bağlayıcı"/>
          <p:cNvCxnSpPr/>
          <p:nvPr/>
        </p:nvCxnSpPr>
        <p:spPr>
          <a:xfrm rot="5400000" flipH="1" flipV="1">
            <a:off x="1835696" y="1340768"/>
            <a:ext cx="2376264" cy="122413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f</a:t>
            </a:r>
            <a:r>
              <a:rPr lang="tr-TR" dirty="0" smtClean="0"/>
              <a:t> – s – t – k – ç – ş – h – p </a:t>
            </a:r>
            <a:endParaRPr lang="tr-TR" dirty="0"/>
          </a:p>
        </p:txBody>
      </p:sp>
      <p:sp>
        <p:nvSpPr>
          <p:cNvPr id="4" name="3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2987824" y="5733256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ı, 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-ta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403648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Sın</a:t>
            </a:r>
            <a:r>
              <a:rPr lang="tr-TR" sz="3200" dirty="0" smtClean="0">
                <a:solidFill>
                  <a:srgbClr val="00B0F0"/>
                </a:solidFill>
              </a:rPr>
              <a:t>ı</a:t>
            </a:r>
            <a:r>
              <a:rPr lang="tr-TR" sz="3200" dirty="0" smtClean="0">
                <a:solidFill>
                  <a:srgbClr val="FF0000"/>
                </a:solidFill>
              </a:rPr>
              <a:t>f</a:t>
            </a:r>
            <a:r>
              <a:rPr lang="tr-TR" sz="3200" b="1" dirty="0" smtClean="0">
                <a:solidFill>
                  <a:srgbClr val="00B050"/>
                </a:solidFill>
              </a:rPr>
              <a:t>ta</a:t>
            </a:r>
            <a:r>
              <a:rPr lang="tr-TR" sz="3200" dirty="0" smtClean="0"/>
              <a:t> öğretmen var.</a:t>
            </a:r>
            <a:endParaRPr lang="tr-TR" sz="3200" dirty="0"/>
          </a:p>
        </p:txBody>
      </p:sp>
      <p:pic>
        <p:nvPicPr>
          <p:cNvPr id="30722" name="Picture 2" descr="http://www.bprbulten.com/web/wp-content/uploads/s%C4%B1n%C4%B1f-gen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132856"/>
            <a:ext cx="3131243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6" name="15 Eğri Bağlayıcı"/>
          <p:cNvCxnSpPr/>
          <p:nvPr/>
        </p:nvCxnSpPr>
        <p:spPr>
          <a:xfrm rot="5400000" flipH="1" flipV="1">
            <a:off x="1475656" y="1484784"/>
            <a:ext cx="2232248" cy="936104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Eğri Bağlayıcı"/>
          <p:cNvCxnSpPr/>
          <p:nvPr/>
        </p:nvCxnSpPr>
        <p:spPr>
          <a:xfrm rot="16200000" flipH="1">
            <a:off x="2267744" y="3717032"/>
            <a:ext cx="2016224" cy="172819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Eğri Bağlayıcı"/>
          <p:cNvCxnSpPr/>
          <p:nvPr/>
        </p:nvCxnSpPr>
        <p:spPr>
          <a:xfrm rot="16200000" flipH="1">
            <a:off x="1619672" y="4005064"/>
            <a:ext cx="2088232" cy="1224136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627784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</a:t>
            </a:r>
            <a:r>
              <a:rPr lang="tr-TR" dirty="0" smtClean="0">
                <a:solidFill>
                  <a:srgbClr val="FF0000"/>
                </a:solidFill>
              </a:rPr>
              <a:t>k</a:t>
            </a:r>
            <a:r>
              <a:rPr lang="tr-TR" dirty="0" smtClean="0"/>
              <a:t> – ç – ş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716016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3635896" y="5877272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ı, 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-ta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403648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Tab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dirty="0" smtClean="0">
                <a:solidFill>
                  <a:srgbClr val="FF0000"/>
                </a:solidFill>
              </a:rPr>
              <a:t>k</a:t>
            </a:r>
            <a:r>
              <a:rPr lang="tr-TR" sz="3200" b="1" dirty="0" smtClean="0">
                <a:solidFill>
                  <a:srgbClr val="00B050"/>
                </a:solidFill>
              </a:rPr>
              <a:t>ta</a:t>
            </a:r>
            <a:r>
              <a:rPr lang="tr-TR" sz="3200" dirty="0" smtClean="0"/>
              <a:t> kızarmış patates var.</a:t>
            </a:r>
            <a:endParaRPr lang="tr-TR" sz="3200" dirty="0"/>
          </a:p>
        </p:txBody>
      </p:sp>
      <p:cxnSp>
        <p:nvCxnSpPr>
          <p:cNvPr id="10" name="9 Eğri Bağlayıcı"/>
          <p:cNvCxnSpPr/>
          <p:nvPr/>
        </p:nvCxnSpPr>
        <p:spPr>
          <a:xfrm rot="16200000" flipH="1">
            <a:off x="1979712" y="3717032"/>
            <a:ext cx="2232248" cy="1800200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Eğri Bağlayıcı"/>
          <p:cNvCxnSpPr/>
          <p:nvPr/>
        </p:nvCxnSpPr>
        <p:spPr>
          <a:xfrm rot="5400000" flipH="1" flipV="1">
            <a:off x="2411760" y="836712"/>
            <a:ext cx="2232248" cy="223224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Eğri Bağlayıcı"/>
          <p:cNvCxnSpPr/>
          <p:nvPr/>
        </p:nvCxnSpPr>
        <p:spPr>
          <a:xfrm rot="16200000" flipH="1">
            <a:off x="2591780" y="3609020"/>
            <a:ext cx="2232248" cy="201622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4" name="Picture 2" descr="http://www.varbak.com/galeri/bir-tabak-patates-k%C4%B1zartmas%C4%B1-b5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428521"/>
            <a:ext cx="2088232" cy="14325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13 Metin kutusu"/>
          <p:cNvSpPr txBox="1"/>
          <p:nvPr/>
        </p:nvSpPr>
        <p:spPr>
          <a:xfrm>
            <a:off x="35496" y="3039343"/>
            <a:ext cx="10081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-ta       </a:t>
            </a:r>
          </a:p>
          <a:p>
            <a:r>
              <a:rPr lang="tr-TR" sz="12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2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endParaRPr lang="tr-TR" sz="1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1124744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860032" y="548680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Çarpma"/>
          <p:cNvSpPr/>
          <p:nvPr/>
        </p:nvSpPr>
        <p:spPr>
          <a:xfrm>
            <a:off x="3059832" y="-27384"/>
            <a:ext cx="4104456" cy="302433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2771800" y="3429000"/>
            <a:ext cx="4824536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16" name="15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Metin kutusu"/>
          <p:cNvSpPr txBox="1"/>
          <p:nvPr/>
        </p:nvSpPr>
        <p:spPr>
          <a:xfrm>
            <a:off x="3347864" y="5877272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ı, 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-da</a:t>
            </a:r>
          </a:p>
        </p:txBody>
      </p:sp>
      <p:sp>
        <p:nvSpPr>
          <p:cNvPr id="17" name="16 Metin kutusu"/>
          <p:cNvSpPr txBox="1"/>
          <p:nvPr/>
        </p:nvSpPr>
        <p:spPr>
          <a:xfrm>
            <a:off x="1763688" y="3420289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Mas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b="1" dirty="0" smtClean="0">
                <a:solidFill>
                  <a:srgbClr val="00B050"/>
                </a:solidFill>
              </a:rPr>
              <a:t>da</a:t>
            </a:r>
            <a:r>
              <a:rPr lang="tr-TR" sz="3200" dirty="0" smtClean="0"/>
              <a:t> çay var.</a:t>
            </a:r>
            <a:endParaRPr lang="tr-TR" sz="3200" dirty="0"/>
          </a:p>
        </p:txBody>
      </p:sp>
      <p:sp>
        <p:nvSpPr>
          <p:cNvPr id="18" name="17 Metin kutusu"/>
          <p:cNvSpPr txBox="1"/>
          <p:nvPr/>
        </p:nvSpPr>
        <p:spPr>
          <a:xfrm>
            <a:off x="35496" y="3039343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pic>
        <p:nvPicPr>
          <p:cNvPr id="6146" name="Picture 2" descr="http://cayaski.files.wordpress.com/2013/07/tumblr_ma4un2zppq1rxxw8n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492896"/>
            <a:ext cx="3126096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7" name="36 Eğri Bağlayıcı"/>
          <p:cNvCxnSpPr/>
          <p:nvPr/>
        </p:nvCxnSpPr>
        <p:spPr>
          <a:xfrm rot="16200000" flipH="1">
            <a:off x="2123728" y="4365104"/>
            <a:ext cx="1800200" cy="936104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Eğri Bağlayıcı"/>
          <p:cNvCxnSpPr/>
          <p:nvPr/>
        </p:nvCxnSpPr>
        <p:spPr>
          <a:xfrm rot="16200000" flipH="1">
            <a:off x="2879812" y="4041068"/>
            <a:ext cx="1800200" cy="158417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5" name="4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3275856" y="5877272"/>
            <a:ext cx="15121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ı, 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-da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763688" y="3420289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Arab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b="1" dirty="0" smtClean="0">
                <a:solidFill>
                  <a:srgbClr val="00B050"/>
                </a:solidFill>
              </a:rPr>
              <a:t>da</a:t>
            </a:r>
            <a:r>
              <a:rPr lang="tr-TR" sz="3200" dirty="0" smtClean="0"/>
              <a:t> çanta var.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496" y="3039343"/>
            <a:ext cx="100811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a, ı, o, u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-da       </a:t>
            </a:r>
          </a:p>
          <a:p>
            <a:r>
              <a:rPr lang="tr-TR" sz="1100" dirty="0" smtClean="0">
                <a:solidFill>
                  <a:schemeClr val="accent1">
                    <a:lumMod val="50000"/>
                  </a:schemeClr>
                </a:solidFill>
              </a:rPr>
              <a:t>e, i, ö, ü &gt; </a:t>
            </a:r>
            <a:r>
              <a:rPr lang="tr-TR" sz="1100" b="1" dirty="0" smtClean="0">
                <a:solidFill>
                  <a:schemeClr val="accent1">
                    <a:lumMod val="50000"/>
                  </a:schemeClr>
                </a:solidFill>
              </a:rPr>
              <a:t>-de</a:t>
            </a:r>
          </a:p>
        </p:txBody>
      </p:sp>
      <p:pic>
        <p:nvPicPr>
          <p:cNvPr id="32775" name="Picture 7" descr="C:\Users\Idari Personel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348880"/>
            <a:ext cx="2480195" cy="26516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7" name="16 Eğri Bağlayıcı"/>
          <p:cNvCxnSpPr/>
          <p:nvPr/>
        </p:nvCxnSpPr>
        <p:spPr>
          <a:xfrm rot="16200000" flipH="1">
            <a:off x="2159732" y="4545124"/>
            <a:ext cx="1872208" cy="648072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Eğri Bağlayıcı"/>
          <p:cNvCxnSpPr/>
          <p:nvPr/>
        </p:nvCxnSpPr>
        <p:spPr>
          <a:xfrm rot="16200000" flipH="1">
            <a:off x="2879812" y="4185084"/>
            <a:ext cx="1728192" cy="136815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502</TotalTime>
  <Words>817</Words>
  <Application>Microsoft Office PowerPoint</Application>
  <PresentationFormat>Ekran Gösterisi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Gündönümü</vt:lpstr>
      <vt:lpstr>-de &gt; -te      -da &gt; -ta 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-dı &gt; -tı      -du &gt; -tu -di &gt; -ti      -dü &gt; -dü</dc:title>
  <dc:creator>Cem</dc:creator>
  <cp:lastModifiedBy>Idari Personel</cp:lastModifiedBy>
  <cp:revision>74</cp:revision>
  <dcterms:created xsi:type="dcterms:W3CDTF">2013-09-16T11:52:53Z</dcterms:created>
  <dcterms:modified xsi:type="dcterms:W3CDTF">2014-01-22T12:24:49Z</dcterms:modified>
</cp:coreProperties>
</file>