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Başlık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2" name="21 Alt Başlık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20" name="19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10" name="9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Oval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Oval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ikdörtgen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Dikdörtgen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Oval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Oval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Dikdörtgen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6" name="5 Dikdörtgen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Dikdörtgen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9" name="8 Akış Çizelgesi: İşlem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Akış Çizelgesi: İşlem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Pasta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Oval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Halka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Başlık Yer Tutucusu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Metin Yer Tutucusu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4" name="23 Veri Yer Tutucusu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22.01.2014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5" name="14 Dikdörtgen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1547664" y="1484784"/>
            <a:ext cx="7406640" cy="2160240"/>
          </a:xfrm>
        </p:spPr>
        <p:txBody>
          <a:bodyPr>
            <a:normAutofit/>
          </a:bodyPr>
          <a:lstStyle/>
          <a:p>
            <a:r>
              <a:rPr lang="tr-TR" sz="6000" dirty="0" smtClean="0"/>
              <a:t>-</a:t>
            </a:r>
            <a:r>
              <a:rPr lang="tr-TR" sz="6000" dirty="0" err="1" smtClean="0"/>
              <a:t>dı</a:t>
            </a:r>
            <a:r>
              <a:rPr lang="tr-TR" sz="6000" dirty="0" smtClean="0"/>
              <a:t> &gt; -</a:t>
            </a:r>
            <a:r>
              <a:rPr lang="tr-TR" sz="6000" dirty="0" err="1" smtClean="0"/>
              <a:t>tı</a:t>
            </a:r>
            <a:r>
              <a:rPr lang="tr-TR" sz="6000" dirty="0" smtClean="0"/>
              <a:t>      -</a:t>
            </a:r>
            <a:r>
              <a:rPr lang="tr-TR" sz="6000" dirty="0" err="1" smtClean="0"/>
              <a:t>du</a:t>
            </a:r>
            <a:r>
              <a:rPr lang="tr-TR" sz="6000" dirty="0" smtClean="0"/>
              <a:t> &gt; -tu</a:t>
            </a:r>
            <a:br>
              <a:rPr lang="tr-TR" sz="6000" dirty="0" smtClean="0"/>
            </a:br>
            <a:r>
              <a:rPr lang="tr-TR" sz="6000" dirty="0" smtClean="0"/>
              <a:t>-</a:t>
            </a:r>
            <a:r>
              <a:rPr lang="tr-TR" sz="6000" dirty="0" err="1" smtClean="0"/>
              <a:t>di</a:t>
            </a:r>
            <a:r>
              <a:rPr lang="tr-TR" sz="6000" dirty="0" smtClean="0"/>
              <a:t> &gt; -ti      -</a:t>
            </a:r>
            <a:r>
              <a:rPr lang="tr-TR" sz="6000" dirty="0" err="1" smtClean="0"/>
              <a:t>dü</a:t>
            </a:r>
            <a:r>
              <a:rPr lang="tr-TR" sz="6000" dirty="0" smtClean="0"/>
              <a:t> &gt; -</a:t>
            </a:r>
            <a:r>
              <a:rPr lang="tr-TR" sz="6000" dirty="0" err="1" smtClean="0"/>
              <a:t>tü</a:t>
            </a:r>
            <a:endParaRPr lang="tr-TR" sz="6000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7740352" y="6408712"/>
            <a:ext cx="2880320" cy="1124744"/>
          </a:xfrm>
        </p:spPr>
        <p:txBody>
          <a:bodyPr>
            <a:normAutofit/>
          </a:bodyPr>
          <a:lstStyle/>
          <a:p>
            <a:r>
              <a:rPr lang="tr-TR" sz="1400" i="1" dirty="0" smtClean="0"/>
              <a:t>Cem </a:t>
            </a:r>
            <a:r>
              <a:rPr lang="tr-TR" sz="1400" i="1" dirty="0" smtClean="0"/>
              <a:t>SEVİNDİK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kutusu"/>
          <p:cNvSpPr txBox="1"/>
          <p:nvPr/>
        </p:nvSpPr>
        <p:spPr>
          <a:xfrm>
            <a:off x="35496" y="0"/>
            <a:ext cx="971600" cy="95410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a, ı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dı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       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e, i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di</a:t>
            </a:r>
            <a:endParaRPr lang="tr-TR" sz="1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o, u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      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ö, ü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dü</a:t>
            </a:r>
            <a:endParaRPr lang="tr-TR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1403648" y="3420289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Kumsalda yür</a:t>
            </a:r>
            <a:r>
              <a:rPr lang="tr-TR" sz="3200" dirty="0" smtClean="0">
                <a:solidFill>
                  <a:srgbClr val="00B0F0"/>
                </a:solidFill>
              </a:rPr>
              <a:t>ü</a:t>
            </a:r>
            <a:r>
              <a:rPr lang="tr-TR" sz="3200" b="1" dirty="0" smtClean="0">
                <a:solidFill>
                  <a:srgbClr val="00B050"/>
                </a:solidFill>
              </a:rPr>
              <a:t>dü</a:t>
            </a:r>
            <a:r>
              <a:rPr lang="tr-TR" sz="3200" dirty="0" smtClean="0"/>
              <a:t>k.</a:t>
            </a:r>
            <a:endParaRPr lang="tr-TR" sz="3200" dirty="0"/>
          </a:p>
        </p:txBody>
      </p:sp>
      <p:sp>
        <p:nvSpPr>
          <p:cNvPr id="8" name="7 Metin kutusu"/>
          <p:cNvSpPr txBox="1"/>
          <p:nvPr/>
        </p:nvSpPr>
        <p:spPr>
          <a:xfrm>
            <a:off x="4644008" y="6093296"/>
            <a:ext cx="115212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F0"/>
                </a:solidFill>
              </a:rPr>
              <a:t>ö, ü </a:t>
            </a:r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&gt; </a:t>
            </a:r>
            <a:r>
              <a:rPr lang="tr-TR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b="1" dirty="0" err="1" smtClean="0">
                <a:solidFill>
                  <a:schemeClr val="accent1">
                    <a:lumMod val="50000"/>
                  </a:schemeClr>
                </a:solidFill>
              </a:rPr>
              <a:t>dü</a:t>
            </a:r>
            <a:endParaRPr lang="tr-TR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1508" name="Picture 4" descr="http://www.bebeklerim.net/resimler/2/gebelikte-yuruyus--13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8456" y="2181199"/>
            <a:ext cx="3048000" cy="30480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1" name="10 Eğri Bağlayıcı"/>
          <p:cNvCxnSpPr/>
          <p:nvPr/>
        </p:nvCxnSpPr>
        <p:spPr>
          <a:xfrm rot="16200000" flipH="1">
            <a:off x="3311860" y="4473116"/>
            <a:ext cx="2088232" cy="1008112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Eğri Bağlayıcı"/>
          <p:cNvCxnSpPr>
            <a:stCxn id="7" idx="2"/>
          </p:cNvCxnSpPr>
          <p:nvPr/>
        </p:nvCxnSpPr>
        <p:spPr>
          <a:xfrm rot="16200000" flipH="1">
            <a:off x="3851920" y="4365104"/>
            <a:ext cx="2016224" cy="1296144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2 İçerik Yer Tutucusu"/>
          <p:cNvSpPr>
            <a:spLocks noGrp="1"/>
          </p:cNvSpPr>
          <p:nvPr>
            <p:ph idx="1"/>
          </p:nvPr>
        </p:nvSpPr>
        <p:spPr>
          <a:xfrm>
            <a:off x="2731752" y="620688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f – s – t – k – ç – ş – h – p </a:t>
            </a:r>
            <a:endParaRPr lang="tr-TR" dirty="0"/>
          </a:p>
        </p:txBody>
      </p:sp>
      <p:sp>
        <p:nvSpPr>
          <p:cNvPr id="16" name="15 Çarpma"/>
          <p:cNvSpPr/>
          <p:nvPr/>
        </p:nvSpPr>
        <p:spPr>
          <a:xfrm>
            <a:off x="3203848" y="-243408"/>
            <a:ext cx="3528392" cy="244827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kutusu"/>
          <p:cNvSpPr txBox="1"/>
          <p:nvPr/>
        </p:nvSpPr>
        <p:spPr>
          <a:xfrm>
            <a:off x="35496" y="0"/>
            <a:ext cx="971600" cy="95410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a, ı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dı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       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e, i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di</a:t>
            </a:r>
            <a:endParaRPr lang="tr-TR" sz="1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o, u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      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ö, ü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dü</a:t>
            </a:r>
            <a:endParaRPr lang="tr-TR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1043608" y="4572417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Manavdan iki kilo domates </a:t>
            </a:r>
            <a:r>
              <a:rPr lang="tr-TR" sz="3200" dirty="0" smtClean="0">
                <a:solidFill>
                  <a:srgbClr val="00B0F0"/>
                </a:solidFill>
              </a:rPr>
              <a:t>a</a:t>
            </a:r>
            <a:r>
              <a:rPr lang="tr-TR" sz="3200" dirty="0" smtClean="0"/>
              <a:t>l</a:t>
            </a:r>
            <a:r>
              <a:rPr lang="tr-TR" sz="3200" b="1" dirty="0" smtClean="0">
                <a:solidFill>
                  <a:srgbClr val="00B050"/>
                </a:solidFill>
              </a:rPr>
              <a:t>dı</a:t>
            </a:r>
            <a:r>
              <a:rPr lang="tr-TR" sz="3200" dirty="0" smtClean="0"/>
              <a:t>m.</a:t>
            </a:r>
            <a:endParaRPr lang="tr-TR" sz="3200" dirty="0"/>
          </a:p>
        </p:txBody>
      </p:sp>
      <p:sp>
        <p:nvSpPr>
          <p:cNvPr id="6" name="5 Metin kutusu"/>
          <p:cNvSpPr txBox="1"/>
          <p:nvPr/>
        </p:nvSpPr>
        <p:spPr>
          <a:xfrm>
            <a:off x="5868144" y="6156012"/>
            <a:ext cx="115212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F0"/>
                </a:solidFill>
              </a:rPr>
              <a:t>a, ı </a:t>
            </a:r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&gt; </a:t>
            </a:r>
            <a:r>
              <a:rPr lang="tr-TR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b="1" dirty="0" err="1" smtClean="0">
                <a:solidFill>
                  <a:schemeClr val="accent1">
                    <a:lumMod val="50000"/>
                  </a:schemeClr>
                </a:solidFill>
              </a:rPr>
              <a:t>dı</a:t>
            </a:r>
            <a:endParaRPr lang="tr-TR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2 İçerik Yer Tutucusu"/>
          <p:cNvSpPr>
            <a:spLocks noGrp="1"/>
          </p:cNvSpPr>
          <p:nvPr>
            <p:ph idx="1"/>
          </p:nvPr>
        </p:nvSpPr>
        <p:spPr>
          <a:xfrm>
            <a:off x="2731752" y="620688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f – s – t – k – ç – ş – h – p </a:t>
            </a:r>
            <a:endParaRPr lang="tr-TR" dirty="0"/>
          </a:p>
        </p:txBody>
      </p:sp>
      <p:sp>
        <p:nvSpPr>
          <p:cNvPr id="11" name="10 Çarpma"/>
          <p:cNvSpPr/>
          <p:nvPr/>
        </p:nvSpPr>
        <p:spPr>
          <a:xfrm>
            <a:off x="3203848" y="-243408"/>
            <a:ext cx="3528392" cy="244827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026" name="Picture 2" descr="http://d.haberciniz.biz/other/yerli-domatesler-tezgahlardaki-yerini-aldi-sanliurfa-20100618A1806025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204864"/>
            <a:ext cx="2839244" cy="21294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3" name="12 Eğri Bağlayıcı"/>
          <p:cNvCxnSpPr/>
          <p:nvPr/>
        </p:nvCxnSpPr>
        <p:spPr>
          <a:xfrm rot="16200000" flipH="1">
            <a:off x="5400092" y="5409220"/>
            <a:ext cx="936104" cy="288032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Eğri Bağlayıcı"/>
          <p:cNvCxnSpPr/>
          <p:nvPr/>
        </p:nvCxnSpPr>
        <p:spPr>
          <a:xfrm rot="16200000" flipH="1">
            <a:off x="5904148" y="5337212"/>
            <a:ext cx="936104" cy="432048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kutusu"/>
          <p:cNvSpPr txBox="1"/>
          <p:nvPr/>
        </p:nvSpPr>
        <p:spPr>
          <a:xfrm>
            <a:off x="35496" y="0"/>
            <a:ext cx="971600" cy="95410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a, ı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dı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       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e, i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di</a:t>
            </a:r>
            <a:endParaRPr lang="tr-TR" sz="1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o, u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      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ö, ü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dü</a:t>
            </a:r>
            <a:endParaRPr lang="tr-TR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1331640" y="4365104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Bugün yolda çok güzel bir araba g</a:t>
            </a:r>
            <a:r>
              <a:rPr lang="tr-TR" sz="3200" dirty="0" smtClean="0">
                <a:solidFill>
                  <a:srgbClr val="00B0F0"/>
                </a:solidFill>
              </a:rPr>
              <a:t>ö</a:t>
            </a:r>
            <a:r>
              <a:rPr lang="tr-TR" sz="3200" dirty="0" smtClean="0"/>
              <a:t>r</a:t>
            </a:r>
            <a:r>
              <a:rPr lang="tr-TR" sz="3200" b="1" dirty="0" smtClean="0">
                <a:solidFill>
                  <a:srgbClr val="00B050"/>
                </a:solidFill>
              </a:rPr>
              <a:t>dü</a:t>
            </a:r>
            <a:r>
              <a:rPr lang="tr-TR" sz="3200" dirty="0" smtClean="0"/>
              <a:t>m.</a:t>
            </a:r>
            <a:endParaRPr lang="tr-TR" sz="3200" dirty="0"/>
          </a:p>
        </p:txBody>
      </p:sp>
      <p:sp>
        <p:nvSpPr>
          <p:cNvPr id="6" name="5 Metin kutusu"/>
          <p:cNvSpPr txBox="1"/>
          <p:nvPr/>
        </p:nvSpPr>
        <p:spPr>
          <a:xfrm>
            <a:off x="5724128" y="6093296"/>
            <a:ext cx="115212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F0"/>
                </a:solidFill>
              </a:rPr>
              <a:t>ö, ü </a:t>
            </a:r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&gt; </a:t>
            </a:r>
            <a:r>
              <a:rPr lang="tr-TR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b="1" dirty="0" err="1" smtClean="0">
                <a:solidFill>
                  <a:schemeClr val="accent1">
                    <a:lumMod val="50000"/>
                  </a:schemeClr>
                </a:solidFill>
              </a:rPr>
              <a:t>dü</a:t>
            </a:r>
            <a:endParaRPr lang="tr-TR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2 İçerik Yer Tutucusu"/>
          <p:cNvSpPr>
            <a:spLocks noGrp="1"/>
          </p:cNvSpPr>
          <p:nvPr>
            <p:ph idx="1"/>
          </p:nvPr>
        </p:nvSpPr>
        <p:spPr>
          <a:xfrm>
            <a:off x="2731752" y="620688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f – s – t – k – ç – ş – h – p </a:t>
            </a:r>
            <a:endParaRPr lang="tr-TR" dirty="0"/>
          </a:p>
        </p:txBody>
      </p:sp>
      <p:sp>
        <p:nvSpPr>
          <p:cNvPr id="11" name="10 Çarpma"/>
          <p:cNvSpPr/>
          <p:nvPr/>
        </p:nvSpPr>
        <p:spPr>
          <a:xfrm>
            <a:off x="3203848" y="-243408"/>
            <a:ext cx="3528392" cy="244827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4578" name="Picture 2" descr="http://upload.wikimedia.org/wikipedia/commons/c/cd/Bugatti_Veyron_16.4_%E2%80%93_Frontansicht_(2),_5._April_2012,_D%C3%BCsseldor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4745" y="2060848"/>
            <a:ext cx="4065527" cy="21634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4" name="13 Eğri Bağlayıcı"/>
          <p:cNvCxnSpPr/>
          <p:nvPr/>
        </p:nvCxnSpPr>
        <p:spPr>
          <a:xfrm rot="5400000">
            <a:off x="5940152" y="4869160"/>
            <a:ext cx="1080120" cy="1080120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Eğri Bağlayıcı"/>
          <p:cNvCxnSpPr/>
          <p:nvPr/>
        </p:nvCxnSpPr>
        <p:spPr>
          <a:xfrm rot="5400000">
            <a:off x="6516216" y="4941168"/>
            <a:ext cx="1008112" cy="1008112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kutusu"/>
          <p:cNvSpPr txBox="1"/>
          <p:nvPr/>
        </p:nvSpPr>
        <p:spPr>
          <a:xfrm>
            <a:off x="35496" y="0"/>
            <a:ext cx="971600" cy="95410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a, ı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dı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       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e, i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di</a:t>
            </a:r>
            <a:endParaRPr lang="tr-TR" sz="1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o, u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      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ö, ü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dü</a:t>
            </a:r>
            <a:endParaRPr lang="tr-TR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1763688" y="4500409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Geçen yıl tatilde İstanbul’u g</a:t>
            </a:r>
            <a:r>
              <a:rPr lang="tr-TR" sz="3200" dirty="0" smtClean="0">
                <a:solidFill>
                  <a:srgbClr val="00B0F0"/>
                </a:solidFill>
              </a:rPr>
              <a:t>e</a:t>
            </a:r>
            <a:r>
              <a:rPr lang="tr-TR" sz="3200" dirty="0" smtClean="0"/>
              <a:t>z</a:t>
            </a:r>
            <a:r>
              <a:rPr lang="tr-TR" sz="3200" b="1" dirty="0" smtClean="0">
                <a:solidFill>
                  <a:srgbClr val="00B050"/>
                </a:solidFill>
              </a:rPr>
              <a:t>di</a:t>
            </a:r>
            <a:r>
              <a:rPr lang="tr-TR" sz="3200" dirty="0" smtClean="0"/>
              <a:t>m.</a:t>
            </a:r>
            <a:endParaRPr lang="tr-TR" sz="3200" dirty="0"/>
          </a:p>
        </p:txBody>
      </p:sp>
      <p:sp>
        <p:nvSpPr>
          <p:cNvPr id="6" name="5 Metin kutusu"/>
          <p:cNvSpPr txBox="1"/>
          <p:nvPr/>
        </p:nvSpPr>
        <p:spPr>
          <a:xfrm>
            <a:off x="5724128" y="6093296"/>
            <a:ext cx="115212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F0"/>
                </a:solidFill>
              </a:rPr>
              <a:t>e, i </a:t>
            </a:r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&gt; </a:t>
            </a:r>
            <a:r>
              <a:rPr lang="tr-TR" b="1" dirty="0" smtClean="0">
                <a:solidFill>
                  <a:srgbClr val="00B050"/>
                </a:solidFill>
              </a:rPr>
              <a:t>-</a:t>
            </a:r>
            <a:r>
              <a:rPr lang="tr-TR" b="1" dirty="0" err="1" smtClean="0">
                <a:solidFill>
                  <a:srgbClr val="00B050"/>
                </a:solidFill>
              </a:rPr>
              <a:t>di</a:t>
            </a:r>
            <a:endParaRPr lang="tr-TR" b="1" dirty="0" smtClean="0">
              <a:solidFill>
                <a:srgbClr val="00B050"/>
              </a:solidFill>
            </a:endParaRPr>
          </a:p>
        </p:txBody>
      </p:sp>
      <p:sp>
        <p:nvSpPr>
          <p:cNvPr id="7" name="2 İçerik Yer Tutucusu"/>
          <p:cNvSpPr>
            <a:spLocks noGrp="1"/>
          </p:cNvSpPr>
          <p:nvPr>
            <p:ph idx="1"/>
          </p:nvPr>
        </p:nvSpPr>
        <p:spPr>
          <a:xfrm>
            <a:off x="2731752" y="620688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f – s – t – k – ç – ş – h – p </a:t>
            </a:r>
            <a:endParaRPr lang="tr-TR" dirty="0"/>
          </a:p>
        </p:txBody>
      </p:sp>
      <p:sp>
        <p:nvSpPr>
          <p:cNvPr id="8" name="7 Çarpma"/>
          <p:cNvSpPr/>
          <p:nvPr/>
        </p:nvSpPr>
        <p:spPr>
          <a:xfrm>
            <a:off x="3203848" y="-243408"/>
            <a:ext cx="3528392" cy="244827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5602" name="Picture 2" descr="http://www.turizmtatilseyahat.com/wp-content/uploads/2010/01/istanbul-turi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132856"/>
            <a:ext cx="3312368" cy="21982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4" name="13 Eğri Bağlayıcı"/>
          <p:cNvCxnSpPr/>
          <p:nvPr/>
        </p:nvCxnSpPr>
        <p:spPr>
          <a:xfrm rot="5400000">
            <a:off x="5796136" y="5157192"/>
            <a:ext cx="936104" cy="648072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Eğri Bağlayıcı"/>
          <p:cNvCxnSpPr/>
          <p:nvPr/>
        </p:nvCxnSpPr>
        <p:spPr>
          <a:xfrm rot="5400000">
            <a:off x="6336196" y="5265204"/>
            <a:ext cx="864096" cy="504056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kutusu"/>
          <p:cNvSpPr txBox="1"/>
          <p:nvPr/>
        </p:nvSpPr>
        <p:spPr>
          <a:xfrm>
            <a:off x="1763688" y="954594"/>
            <a:ext cx="23042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Ben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r>
              <a:rPr lang="tr-TR" dirty="0" smtClean="0"/>
              <a:t>-</a:t>
            </a:r>
            <a:r>
              <a:rPr lang="tr-TR" b="1" i="1" dirty="0" smtClean="0">
                <a:solidFill>
                  <a:srgbClr val="FF0000"/>
                </a:solidFill>
              </a:rPr>
              <a:t>m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Sen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r>
              <a:rPr lang="tr-TR" dirty="0" smtClean="0"/>
              <a:t>-</a:t>
            </a:r>
            <a:r>
              <a:rPr lang="tr-TR" b="1" i="1" dirty="0" smtClean="0">
                <a:solidFill>
                  <a:srgbClr val="FF0000"/>
                </a:solidFill>
              </a:rPr>
              <a:t>n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O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endParaRPr lang="tr-TR" dirty="0" smtClean="0">
              <a:solidFill>
                <a:srgbClr val="00B050"/>
              </a:solidFill>
            </a:endParaRPr>
          </a:p>
          <a:p>
            <a:r>
              <a:rPr lang="tr-TR" dirty="0" smtClean="0">
                <a:solidFill>
                  <a:srgbClr val="FF0000"/>
                </a:solidFill>
              </a:rPr>
              <a:t>Biz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r>
              <a:rPr lang="tr-TR" dirty="0" smtClean="0"/>
              <a:t>-</a:t>
            </a:r>
            <a:r>
              <a:rPr lang="tr-TR" b="1" i="1" dirty="0" smtClean="0">
                <a:solidFill>
                  <a:srgbClr val="FF0000"/>
                </a:solidFill>
              </a:rPr>
              <a:t>k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Siz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r>
              <a:rPr lang="tr-TR" dirty="0" smtClean="0"/>
              <a:t>-</a:t>
            </a:r>
            <a:r>
              <a:rPr lang="tr-TR" b="1" i="1" dirty="0" err="1" smtClean="0">
                <a:solidFill>
                  <a:srgbClr val="FF0000"/>
                </a:solidFill>
              </a:rPr>
              <a:t>niz</a:t>
            </a:r>
            <a:endParaRPr lang="tr-TR" b="1" i="1" dirty="0" smtClean="0">
              <a:solidFill>
                <a:srgbClr val="FF0000"/>
              </a:solidFill>
            </a:endParaRPr>
          </a:p>
          <a:p>
            <a:r>
              <a:rPr lang="tr-TR" dirty="0" smtClean="0">
                <a:solidFill>
                  <a:srgbClr val="FF0000"/>
                </a:solidFill>
              </a:rPr>
              <a:t>Onlar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r>
              <a:rPr lang="tr-TR" dirty="0" smtClean="0"/>
              <a:t>-</a:t>
            </a:r>
            <a:r>
              <a:rPr lang="tr-TR" b="1" i="1" dirty="0" smtClean="0">
                <a:solidFill>
                  <a:srgbClr val="FF0000"/>
                </a:solidFill>
              </a:rPr>
              <a:t>(</a:t>
            </a:r>
            <a:r>
              <a:rPr lang="tr-TR" b="1" i="1" dirty="0" err="1" smtClean="0">
                <a:solidFill>
                  <a:srgbClr val="FF0000"/>
                </a:solidFill>
              </a:rPr>
              <a:t>ler</a:t>
            </a:r>
            <a:r>
              <a:rPr lang="tr-TR" b="1" i="1" dirty="0" smtClean="0">
                <a:solidFill>
                  <a:srgbClr val="FF0000"/>
                </a:solidFill>
              </a:rPr>
              <a:t>)</a:t>
            </a:r>
            <a:endParaRPr lang="tr-TR" b="1" i="1" dirty="0">
              <a:solidFill>
                <a:srgbClr val="FF0000"/>
              </a:solidFill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35496" y="0"/>
            <a:ext cx="971600" cy="95410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a, ı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dı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       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e, i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di</a:t>
            </a:r>
            <a:endParaRPr lang="tr-TR" sz="1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o, u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      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ö, ü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dü</a:t>
            </a:r>
            <a:endParaRPr lang="tr-TR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4" descr="https://encrypted-tbn0.google.com/images?q=tbn:ANd9GcSePKXP3B7DQwtjmdAAfwQAf5tGdhwjs0jWjYuuu1aRKDsQgfh3P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4332" y="404664"/>
            <a:ext cx="371444" cy="360040"/>
          </a:xfrm>
          <a:prstGeom prst="rect">
            <a:avLst/>
          </a:prstGeom>
          <a:noFill/>
        </p:spPr>
      </p:pic>
      <p:sp>
        <p:nvSpPr>
          <p:cNvPr id="7" name="6 Metin kutusu"/>
          <p:cNvSpPr txBox="1"/>
          <p:nvPr/>
        </p:nvSpPr>
        <p:spPr>
          <a:xfrm>
            <a:off x="5292080" y="1026602"/>
            <a:ext cx="23042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Ben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b="1" i="1" u="sng" dirty="0" err="1" smtClean="0">
                <a:solidFill>
                  <a:srgbClr val="7030A0"/>
                </a:solidFill>
              </a:rPr>
              <a:t>me</a:t>
            </a:r>
            <a:r>
              <a:rPr lang="tr-TR" dirty="0" smtClean="0"/>
              <a:t>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r>
              <a:rPr lang="tr-TR" dirty="0" smtClean="0"/>
              <a:t>-</a:t>
            </a:r>
            <a:r>
              <a:rPr lang="tr-TR" b="1" i="1" dirty="0" smtClean="0">
                <a:solidFill>
                  <a:srgbClr val="FF0000"/>
                </a:solidFill>
              </a:rPr>
              <a:t>m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Sen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b="1" i="1" u="sng" dirty="0" err="1" smtClean="0">
                <a:solidFill>
                  <a:srgbClr val="7030A0"/>
                </a:solidFill>
              </a:rPr>
              <a:t>me</a:t>
            </a:r>
            <a:r>
              <a:rPr lang="tr-TR" dirty="0" smtClean="0"/>
              <a:t>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r>
              <a:rPr lang="tr-TR" dirty="0" smtClean="0"/>
              <a:t>-</a:t>
            </a:r>
            <a:r>
              <a:rPr lang="tr-TR" b="1" i="1" dirty="0" smtClean="0">
                <a:solidFill>
                  <a:srgbClr val="FF0000"/>
                </a:solidFill>
              </a:rPr>
              <a:t>n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O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b="1" i="1" u="sng" dirty="0" err="1" smtClean="0">
                <a:solidFill>
                  <a:srgbClr val="7030A0"/>
                </a:solidFill>
              </a:rPr>
              <a:t>me</a:t>
            </a:r>
            <a:r>
              <a:rPr lang="tr-TR" dirty="0" smtClean="0"/>
              <a:t>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endParaRPr lang="tr-TR" dirty="0" smtClean="0">
              <a:solidFill>
                <a:srgbClr val="00B050"/>
              </a:solidFill>
            </a:endParaRPr>
          </a:p>
          <a:p>
            <a:r>
              <a:rPr lang="tr-TR" dirty="0" smtClean="0">
                <a:solidFill>
                  <a:srgbClr val="FF0000"/>
                </a:solidFill>
              </a:rPr>
              <a:t>Biz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b="1" i="1" u="sng" dirty="0" err="1" smtClean="0">
                <a:solidFill>
                  <a:srgbClr val="7030A0"/>
                </a:solidFill>
              </a:rPr>
              <a:t>me</a:t>
            </a:r>
            <a:r>
              <a:rPr lang="tr-TR" dirty="0" smtClean="0"/>
              <a:t>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r>
              <a:rPr lang="tr-TR" dirty="0" smtClean="0"/>
              <a:t>-</a:t>
            </a:r>
            <a:r>
              <a:rPr lang="tr-TR" b="1" i="1" dirty="0" smtClean="0">
                <a:solidFill>
                  <a:srgbClr val="FF0000"/>
                </a:solidFill>
              </a:rPr>
              <a:t>k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Siz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b="1" i="1" u="sng" dirty="0" err="1" smtClean="0">
                <a:solidFill>
                  <a:srgbClr val="7030A0"/>
                </a:solidFill>
              </a:rPr>
              <a:t>me</a:t>
            </a:r>
            <a:r>
              <a:rPr lang="tr-TR" dirty="0" smtClean="0"/>
              <a:t>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r>
              <a:rPr lang="tr-TR" dirty="0" smtClean="0"/>
              <a:t>-</a:t>
            </a:r>
            <a:r>
              <a:rPr lang="tr-TR" b="1" i="1" dirty="0" err="1" smtClean="0">
                <a:solidFill>
                  <a:srgbClr val="FF0000"/>
                </a:solidFill>
              </a:rPr>
              <a:t>niz</a:t>
            </a:r>
            <a:endParaRPr lang="tr-TR" b="1" i="1" dirty="0" smtClean="0">
              <a:solidFill>
                <a:srgbClr val="FF0000"/>
              </a:solidFill>
            </a:endParaRPr>
          </a:p>
          <a:p>
            <a:r>
              <a:rPr lang="tr-TR" dirty="0" smtClean="0">
                <a:solidFill>
                  <a:srgbClr val="FF0000"/>
                </a:solidFill>
              </a:rPr>
              <a:t>Onlar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b="1" i="1" u="sng" dirty="0" err="1" smtClean="0">
                <a:solidFill>
                  <a:srgbClr val="7030A0"/>
                </a:solidFill>
              </a:rPr>
              <a:t>me</a:t>
            </a:r>
            <a:r>
              <a:rPr lang="tr-TR" dirty="0" smtClean="0"/>
              <a:t>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r>
              <a:rPr lang="tr-TR" dirty="0" smtClean="0"/>
              <a:t>-</a:t>
            </a:r>
            <a:r>
              <a:rPr lang="tr-TR" b="1" i="1" dirty="0" smtClean="0">
                <a:solidFill>
                  <a:srgbClr val="FF0000"/>
                </a:solidFill>
              </a:rPr>
              <a:t>(</a:t>
            </a:r>
            <a:r>
              <a:rPr lang="tr-TR" b="1" i="1" dirty="0" err="1" smtClean="0">
                <a:solidFill>
                  <a:srgbClr val="FF0000"/>
                </a:solidFill>
              </a:rPr>
              <a:t>ler</a:t>
            </a:r>
            <a:r>
              <a:rPr lang="tr-TR" b="1" i="1" dirty="0" smtClean="0">
                <a:solidFill>
                  <a:srgbClr val="FF0000"/>
                </a:solidFill>
              </a:rPr>
              <a:t>)</a:t>
            </a:r>
            <a:endParaRPr lang="tr-TR" b="1" i="1" dirty="0">
              <a:solidFill>
                <a:srgbClr val="FF0000"/>
              </a:solidFill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5364088" y="116632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>
                <a:solidFill>
                  <a:srgbClr val="FF0000"/>
                </a:solidFill>
              </a:rPr>
              <a:t>     -</a:t>
            </a:r>
          </a:p>
          <a:p>
            <a:r>
              <a:rPr lang="tr-TR" b="1" dirty="0" smtClean="0">
                <a:solidFill>
                  <a:srgbClr val="FF0000"/>
                </a:solidFill>
              </a:rPr>
              <a:t> (-</a:t>
            </a:r>
            <a:r>
              <a:rPr lang="tr-TR" b="1" dirty="0" err="1" smtClean="0">
                <a:solidFill>
                  <a:srgbClr val="FF0000"/>
                </a:solidFill>
              </a:rPr>
              <a:t>me</a:t>
            </a:r>
            <a:r>
              <a:rPr lang="tr-TR" b="1" dirty="0" smtClean="0">
                <a:solidFill>
                  <a:srgbClr val="FF0000"/>
                </a:solidFill>
              </a:rPr>
              <a:t> / -</a:t>
            </a:r>
            <a:r>
              <a:rPr lang="tr-TR" b="1" dirty="0" err="1" smtClean="0">
                <a:solidFill>
                  <a:srgbClr val="FF0000"/>
                </a:solidFill>
              </a:rPr>
              <a:t>ma</a:t>
            </a:r>
            <a:r>
              <a:rPr lang="tr-TR" b="1" dirty="0" smtClean="0">
                <a:solidFill>
                  <a:srgbClr val="FF0000"/>
                </a:solidFill>
              </a:rPr>
              <a:t>)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1763688" y="3690898"/>
            <a:ext cx="23042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Ben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r>
              <a:rPr lang="tr-TR" dirty="0" smtClean="0"/>
              <a:t>-</a:t>
            </a:r>
            <a:r>
              <a:rPr lang="tr-TR" b="1" i="1" dirty="0" smtClean="0">
                <a:solidFill>
                  <a:srgbClr val="FF0000"/>
                </a:solidFill>
              </a:rPr>
              <a:t>m </a:t>
            </a:r>
            <a:r>
              <a:rPr lang="tr-T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mi?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Sen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r>
              <a:rPr lang="tr-TR" dirty="0" smtClean="0"/>
              <a:t>-</a:t>
            </a:r>
            <a:r>
              <a:rPr lang="tr-TR" b="1" i="1" dirty="0" smtClean="0">
                <a:solidFill>
                  <a:srgbClr val="FF0000"/>
                </a:solidFill>
              </a:rPr>
              <a:t>n </a:t>
            </a:r>
            <a:r>
              <a:rPr lang="tr-T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mi?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O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r>
              <a:rPr lang="tr-TR" dirty="0" smtClean="0">
                <a:solidFill>
                  <a:srgbClr val="00B050"/>
                </a:solidFill>
              </a:rPr>
              <a:t> </a:t>
            </a:r>
            <a:r>
              <a:rPr lang="tr-T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mi?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Biz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r>
              <a:rPr lang="tr-TR" dirty="0" smtClean="0"/>
              <a:t>-</a:t>
            </a:r>
            <a:r>
              <a:rPr lang="tr-TR" b="1" i="1" dirty="0" smtClean="0">
                <a:solidFill>
                  <a:srgbClr val="FF0000"/>
                </a:solidFill>
              </a:rPr>
              <a:t>k </a:t>
            </a:r>
            <a:r>
              <a:rPr lang="tr-T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mi?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Siz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r>
              <a:rPr lang="tr-TR" dirty="0" smtClean="0"/>
              <a:t>-</a:t>
            </a:r>
            <a:r>
              <a:rPr lang="tr-TR" b="1" i="1" dirty="0" err="1" smtClean="0">
                <a:solidFill>
                  <a:srgbClr val="FF0000"/>
                </a:solidFill>
              </a:rPr>
              <a:t>niz</a:t>
            </a:r>
            <a:r>
              <a:rPr lang="tr-TR" b="1" i="1" dirty="0" smtClean="0">
                <a:solidFill>
                  <a:srgbClr val="FF0000"/>
                </a:solidFill>
              </a:rPr>
              <a:t> </a:t>
            </a:r>
            <a:r>
              <a:rPr lang="tr-T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mi?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Onlar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r>
              <a:rPr lang="tr-TR" dirty="0" smtClean="0"/>
              <a:t>-</a:t>
            </a:r>
            <a:r>
              <a:rPr lang="tr-TR" b="1" i="1" dirty="0" smtClean="0">
                <a:solidFill>
                  <a:srgbClr val="FF0000"/>
                </a:solidFill>
              </a:rPr>
              <a:t>(</a:t>
            </a:r>
            <a:r>
              <a:rPr lang="tr-TR" b="1" i="1" dirty="0" err="1" smtClean="0">
                <a:solidFill>
                  <a:srgbClr val="FF0000"/>
                </a:solidFill>
              </a:rPr>
              <a:t>ler</a:t>
            </a:r>
            <a:r>
              <a:rPr lang="tr-TR" b="1" i="1" dirty="0" smtClean="0">
                <a:solidFill>
                  <a:srgbClr val="FF0000"/>
                </a:solidFill>
              </a:rPr>
              <a:t>) </a:t>
            </a:r>
            <a:r>
              <a:rPr lang="tr-T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mi?</a:t>
            </a:r>
            <a:endParaRPr lang="tr-TR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2195736" y="312180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+?</a:t>
            </a:r>
            <a:endParaRPr lang="tr-TR" sz="28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5220072" y="3717032"/>
            <a:ext cx="30963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Ben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b="1" i="1" u="sng" dirty="0" err="1" smtClean="0">
                <a:solidFill>
                  <a:srgbClr val="7030A0"/>
                </a:solidFill>
              </a:rPr>
              <a:t>me</a:t>
            </a:r>
            <a:r>
              <a:rPr lang="tr-TR" dirty="0" smtClean="0"/>
              <a:t>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r>
              <a:rPr lang="tr-TR" dirty="0" smtClean="0"/>
              <a:t>-</a:t>
            </a:r>
            <a:r>
              <a:rPr lang="tr-TR" b="1" i="1" dirty="0" smtClean="0">
                <a:solidFill>
                  <a:srgbClr val="FF0000"/>
                </a:solidFill>
              </a:rPr>
              <a:t>m </a:t>
            </a:r>
            <a:r>
              <a:rPr lang="tr-T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mi?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Sen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b="1" i="1" u="sng" dirty="0" err="1" smtClean="0">
                <a:solidFill>
                  <a:srgbClr val="7030A0"/>
                </a:solidFill>
              </a:rPr>
              <a:t>me</a:t>
            </a:r>
            <a:r>
              <a:rPr lang="tr-TR" dirty="0" smtClean="0"/>
              <a:t>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r>
              <a:rPr lang="tr-TR" dirty="0" smtClean="0"/>
              <a:t>-</a:t>
            </a:r>
            <a:r>
              <a:rPr lang="tr-TR" b="1" i="1" dirty="0" smtClean="0">
                <a:solidFill>
                  <a:srgbClr val="FF0000"/>
                </a:solidFill>
              </a:rPr>
              <a:t>n </a:t>
            </a:r>
            <a:r>
              <a:rPr lang="tr-T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mi?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O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b="1" i="1" u="sng" dirty="0" err="1" smtClean="0">
                <a:solidFill>
                  <a:srgbClr val="7030A0"/>
                </a:solidFill>
              </a:rPr>
              <a:t>me</a:t>
            </a:r>
            <a:r>
              <a:rPr lang="tr-TR" dirty="0" smtClean="0"/>
              <a:t>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r>
              <a:rPr lang="tr-TR" dirty="0" smtClean="0">
                <a:solidFill>
                  <a:srgbClr val="00B050"/>
                </a:solidFill>
              </a:rPr>
              <a:t> </a:t>
            </a:r>
            <a:r>
              <a:rPr lang="tr-T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mi?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Biz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b="1" i="1" u="sng" dirty="0" err="1" smtClean="0">
                <a:solidFill>
                  <a:srgbClr val="7030A0"/>
                </a:solidFill>
              </a:rPr>
              <a:t>me</a:t>
            </a:r>
            <a:r>
              <a:rPr lang="tr-TR" dirty="0" smtClean="0"/>
              <a:t>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r>
              <a:rPr lang="tr-TR" dirty="0" smtClean="0"/>
              <a:t>-</a:t>
            </a:r>
            <a:r>
              <a:rPr lang="tr-TR" b="1" i="1" dirty="0" smtClean="0">
                <a:solidFill>
                  <a:srgbClr val="FF0000"/>
                </a:solidFill>
              </a:rPr>
              <a:t>k </a:t>
            </a:r>
            <a:r>
              <a:rPr lang="tr-T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mi?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Siz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b="1" i="1" u="sng" dirty="0" err="1" smtClean="0">
                <a:solidFill>
                  <a:srgbClr val="7030A0"/>
                </a:solidFill>
              </a:rPr>
              <a:t>me</a:t>
            </a:r>
            <a:r>
              <a:rPr lang="tr-TR" dirty="0" smtClean="0"/>
              <a:t>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r>
              <a:rPr lang="tr-TR" dirty="0" smtClean="0"/>
              <a:t>-</a:t>
            </a:r>
            <a:r>
              <a:rPr lang="tr-TR" b="1" i="1" dirty="0" err="1" smtClean="0">
                <a:solidFill>
                  <a:srgbClr val="FF0000"/>
                </a:solidFill>
              </a:rPr>
              <a:t>niz</a:t>
            </a:r>
            <a:r>
              <a:rPr lang="tr-TR" b="1" i="1" dirty="0" smtClean="0">
                <a:solidFill>
                  <a:srgbClr val="FF0000"/>
                </a:solidFill>
              </a:rPr>
              <a:t> </a:t>
            </a:r>
            <a:r>
              <a:rPr lang="tr-T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mi?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Onlar</a:t>
            </a:r>
            <a:r>
              <a:rPr lang="tr-TR" dirty="0" smtClean="0"/>
              <a:t> g</a:t>
            </a:r>
            <a:r>
              <a:rPr lang="tr-TR" dirty="0" smtClean="0">
                <a:solidFill>
                  <a:srgbClr val="00B0F0"/>
                </a:solidFill>
              </a:rPr>
              <a:t>e</a:t>
            </a:r>
            <a:r>
              <a:rPr lang="tr-TR" dirty="0" smtClean="0"/>
              <a:t>l-</a:t>
            </a:r>
            <a:r>
              <a:rPr lang="tr-TR" b="1" i="1" u="sng" dirty="0" err="1" smtClean="0">
                <a:solidFill>
                  <a:srgbClr val="7030A0"/>
                </a:solidFill>
              </a:rPr>
              <a:t>me</a:t>
            </a:r>
            <a:r>
              <a:rPr lang="tr-TR" dirty="0" smtClean="0"/>
              <a:t>-</a:t>
            </a:r>
            <a:r>
              <a:rPr lang="tr-TR" dirty="0" err="1" smtClean="0">
                <a:solidFill>
                  <a:srgbClr val="00B050"/>
                </a:solidFill>
              </a:rPr>
              <a:t>di</a:t>
            </a:r>
            <a:r>
              <a:rPr lang="tr-TR" dirty="0" smtClean="0"/>
              <a:t>-</a:t>
            </a:r>
            <a:r>
              <a:rPr lang="tr-TR" b="1" i="1" dirty="0" smtClean="0">
                <a:solidFill>
                  <a:srgbClr val="FF0000"/>
                </a:solidFill>
              </a:rPr>
              <a:t>(</a:t>
            </a:r>
            <a:r>
              <a:rPr lang="tr-TR" b="1" i="1" dirty="0" err="1" smtClean="0">
                <a:solidFill>
                  <a:srgbClr val="FF0000"/>
                </a:solidFill>
              </a:rPr>
              <a:t>ler</a:t>
            </a:r>
            <a:r>
              <a:rPr lang="tr-TR" b="1" i="1" dirty="0" smtClean="0">
                <a:solidFill>
                  <a:srgbClr val="FF0000"/>
                </a:solidFill>
              </a:rPr>
              <a:t>) </a:t>
            </a:r>
            <a:r>
              <a:rPr lang="tr-T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mi?</a:t>
            </a:r>
            <a:endParaRPr lang="tr-TR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11 Metin kutusu"/>
          <p:cNvSpPr txBox="1"/>
          <p:nvPr/>
        </p:nvSpPr>
        <p:spPr>
          <a:xfrm>
            <a:off x="5868144" y="3140968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tr-TR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  <a:endParaRPr lang="tr-TR" sz="28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475656" y="1412776"/>
            <a:ext cx="5904656" cy="4248472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tr-TR" dirty="0" smtClean="0"/>
              <a:t>	</a:t>
            </a:r>
            <a:r>
              <a:rPr lang="tr-TR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Geçen ay Romanya’ya git</a:t>
            </a:r>
            <a:r>
              <a:rPr lang="tr-TR" sz="3600" dirty="0" smtClean="0">
                <a:solidFill>
                  <a:srgbClr val="FF0000"/>
                </a:solidFill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…...</a:t>
            </a:r>
            <a:r>
              <a:rPr lang="tr-TR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 Orada çok güzel yerler gör</a:t>
            </a:r>
            <a:r>
              <a:rPr lang="tr-TR" sz="3600" dirty="0" smtClean="0">
                <a:solidFill>
                  <a:srgbClr val="FF0000"/>
                </a:solidFill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…...</a:t>
            </a:r>
            <a:r>
              <a:rPr lang="tr-TR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 Tarihi yerleri gez</a:t>
            </a:r>
            <a:r>
              <a:rPr lang="tr-TR" sz="3600" dirty="0" smtClean="0">
                <a:solidFill>
                  <a:srgbClr val="FF0000"/>
                </a:solidFill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.....</a:t>
            </a:r>
            <a:r>
              <a:rPr lang="tr-TR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 Bükreş’te çok güzel yemekler ye</a:t>
            </a:r>
            <a:r>
              <a:rPr lang="tr-TR" sz="3600" dirty="0" smtClean="0">
                <a:solidFill>
                  <a:srgbClr val="FF0000"/>
                </a:solidFill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…...</a:t>
            </a:r>
            <a:r>
              <a:rPr lang="tr-TR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 Bükreş’ten </a:t>
            </a:r>
            <a:r>
              <a:rPr lang="tr-TR" sz="3600" dirty="0" err="1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Braşov’a</a:t>
            </a:r>
            <a:r>
              <a:rPr lang="tr-TR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 trenle git</a:t>
            </a:r>
            <a:r>
              <a:rPr lang="tr-TR" sz="3600" dirty="0" smtClean="0">
                <a:solidFill>
                  <a:srgbClr val="FF0000"/>
                </a:solidFill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…..</a:t>
            </a:r>
            <a:r>
              <a:rPr lang="tr-TR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 Orada alışveriş yap</a:t>
            </a:r>
            <a:r>
              <a:rPr lang="tr-TR" sz="3600" dirty="0" smtClean="0">
                <a:solidFill>
                  <a:srgbClr val="FF0000"/>
                </a:solidFill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..…</a:t>
            </a:r>
            <a:r>
              <a:rPr lang="tr-TR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 ve dağları gez</a:t>
            </a:r>
            <a:r>
              <a:rPr lang="tr-TR" sz="3600" dirty="0" smtClean="0">
                <a:solidFill>
                  <a:srgbClr val="FF0000"/>
                </a:solidFill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…..</a:t>
            </a:r>
            <a:r>
              <a:rPr lang="tr-TR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 Dağlarda kayak yap</a:t>
            </a:r>
            <a:r>
              <a:rPr lang="tr-TR" sz="3600" dirty="0" smtClean="0">
                <a:solidFill>
                  <a:srgbClr val="FF0000"/>
                </a:solidFill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…..</a:t>
            </a:r>
            <a:r>
              <a:rPr lang="tr-TR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, koş</a:t>
            </a:r>
            <a:r>
              <a:rPr lang="tr-TR" sz="3600" dirty="0" smtClean="0">
                <a:solidFill>
                  <a:srgbClr val="FF0000"/>
                </a:solidFill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.…</a:t>
            </a:r>
            <a:r>
              <a:rPr lang="tr-TR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, yürü</a:t>
            </a:r>
            <a:r>
              <a:rPr lang="tr-TR" sz="3600" dirty="0" smtClean="0">
                <a:solidFill>
                  <a:srgbClr val="FF0000"/>
                </a:solidFill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…..</a:t>
            </a:r>
            <a:r>
              <a:rPr lang="tr-TR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 ama hiç yorul</a:t>
            </a:r>
            <a:r>
              <a:rPr lang="tr-TR" sz="3600" dirty="0" smtClean="0">
                <a:solidFill>
                  <a:srgbClr val="FF0000"/>
                </a:solidFill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…...</a:t>
            </a:r>
            <a:r>
              <a:rPr lang="tr-TR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 Çok eğlen</a:t>
            </a:r>
            <a:r>
              <a:rPr lang="tr-TR" sz="3600" dirty="0" smtClean="0">
                <a:solidFill>
                  <a:srgbClr val="FF0000"/>
                </a:solidFill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..…</a:t>
            </a:r>
            <a:r>
              <a:rPr lang="tr-TR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 Romanya’da iki hafta kal</a:t>
            </a:r>
            <a:r>
              <a:rPr lang="tr-TR" sz="3600" dirty="0" smtClean="0">
                <a:solidFill>
                  <a:srgbClr val="FF0000"/>
                </a:solidFill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…..</a:t>
            </a:r>
            <a:r>
              <a:rPr lang="tr-TR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 ve biraz Rumence öğren</a:t>
            </a:r>
            <a:r>
              <a:rPr lang="tr-TR" sz="3600" dirty="0" smtClean="0">
                <a:solidFill>
                  <a:srgbClr val="FF0000"/>
                </a:solidFill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…..</a:t>
            </a:r>
            <a:r>
              <a:rPr lang="tr-TR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 Bazen insanlarla Rumence konuş</a:t>
            </a:r>
            <a:r>
              <a:rPr lang="tr-TR" sz="3600" dirty="0" smtClean="0">
                <a:solidFill>
                  <a:srgbClr val="FF0000"/>
                </a:solidFill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…...</a:t>
            </a:r>
            <a:r>
              <a:rPr lang="tr-TR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 Romanya’da iki hafta kaldıktan sonra İstanbul’a dön</a:t>
            </a:r>
            <a:r>
              <a:rPr lang="tr-TR" sz="3600" dirty="0" smtClean="0">
                <a:solidFill>
                  <a:srgbClr val="FF0000"/>
                </a:solidFill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……</a:t>
            </a:r>
            <a:endParaRPr lang="tr-TR" sz="3600" dirty="0"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</p:txBody>
      </p:sp>
      <p:pic>
        <p:nvPicPr>
          <p:cNvPr id="1026" name="Picture 2" descr="http://www.wavemagazine.net/arhiva/18/topic/na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16632"/>
            <a:ext cx="1368152" cy="13681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4" descr="http://blog.perfect-tour.com/wp-content/uploads/2011/07/brasov-biserica-neagra-black-church-images-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016" y="2891529"/>
            <a:ext cx="1475656" cy="11135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http://www.whereis-istanbul.com/En/Images/istanbul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7484" y="5445224"/>
            <a:ext cx="1814996" cy="11521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İçerik Yer Tutucusu"/>
          <p:cNvSpPr>
            <a:spLocks noGrp="1"/>
          </p:cNvSpPr>
          <p:nvPr>
            <p:ph idx="1"/>
          </p:nvPr>
        </p:nvSpPr>
        <p:spPr>
          <a:xfrm>
            <a:off x="2731752" y="1124744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f – s – t – k – ç – ş – h – p </a:t>
            </a:r>
            <a:endParaRPr lang="tr-TR" dirty="0"/>
          </a:p>
        </p:txBody>
      </p:sp>
      <p:sp>
        <p:nvSpPr>
          <p:cNvPr id="7" name="6 Sağ Ayraç"/>
          <p:cNvSpPr/>
          <p:nvPr/>
        </p:nvSpPr>
        <p:spPr>
          <a:xfrm rot="5400000">
            <a:off x="4860032" y="404664"/>
            <a:ext cx="576064" cy="432048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Metin kutusu"/>
          <p:cNvSpPr txBox="1"/>
          <p:nvPr/>
        </p:nvSpPr>
        <p:spPr>
          <a:xfrm>
            <a:off x="3347864" y="3429000"/>
            <a:ext cx="3600400" cy="9541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2800" dirty="0" smtClean="0">
                <a:solidFill>
                  <a:schemeClr val="accent1">
                    <a:lumMod val="50000"/>
                  </a:schemeClr>
                </a:solidFill>
              </a:rPr>
              <a:t>a, ı &gt; </a:t>
            </a:r>
            <a:r>
              <a:rPr lang="tr-TR" sz="28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2800" b="1" dirty="0" err="1" smtClean="0">
                <a:solidFill>
                  <a:schemeClr val="accent1">
                    <a:lumMod val="50000"/>
                  </a:schemeClr>
                </a:solidFill>
              </a:rPr>
              <a:t>tı</a:t>
            </a:r>
            <a:r>
              <a:rPr lang="tr-TR" sz="2800" b="1" dirty="0" smtClean="0">
                <a:solidFill>
                  <a:schemeClr val="accent1">
                    <a:lumMod val="50000"/>
                  </a:schemeClr>
                </a:solidFill>
              </a:rPr>
              <a:t>       </a:t>
            </a:r>
            <a:r>
              <a:rPr lang="tr-TR" sz="2800" dirty="0" smtClean="0">
                <a:solidFill>
                  <a:schemeClr val="accent1">
                    <a:lumMod val="50000"/>
                  </a:schemeClr>
                </a:solidFill>
              </a:rPr>
              <a:t>o, u &gt; </a:t>
            </a:r>
            <a:r>
              <a:rPr lang="tr-TR" sz="2800" b="1" dirty="0" smtClean="0">
                <a:solidFill>
                  <a:schemeClr val="accent1">
                    <a:lumMod val="50000"/>
                  </a:schemeClr>
                </a:solidFill>
              </a:rPr>
              <a:t>-tu</a:t>
            </a:r>
          </a:p>
          <a:p>
            <a:r>
              <a:rPr lang="tr-TR" sz="2800" dirty="0" smtClean="0">
                <a:solidFill>
                  <a:schemeClr val="accent1">
                    <a:lumMod val="50000"/>
                  </a:schemeClr>
                </a:solidFill>
              </a:rPr>
              <a:t>e, i &gt; </a:t>
            </a:r>
            <a:r>
              <a:rPr lang="tr-TR" sz="2800" b="1" dirty="0" smtClean="0">
                <a:solidFill>
                  <a:schemeClr val="accent1">
                    <a:lumMod val="50000"/>
                  </a:schemeClr>
                </a:solidFill>
              </a:rPr>
              <a:t>-ti       </a:t>
            </a:r>
            <a:r>
              <a:rPr lang="tr-TR" sz="2800" dirty="0" smtClean="0">
                <a:solidFill>
                  <a:schemeClr val="accent1">
                    <a:lumMod val="50000"/>
                  </a:schemeClr>
                </a:solidFill>
              </a:rPr>
              <a:t>ö, ü &gt; </a:t>
            </a:r>
            <a:r>
              <a:rPr lang="tr-TR" sz="28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2800" b="1" dirty="0" err="1" smtClean="0">
                <a:solidFill>
                  <a:schemeClr val="accent1">
                    <a:lumMod val="50000"/>
                  </a:schemeClr>
                </a:solidFill>
              </a:rPr>
              <a:t>tü</a:t>
            </a:r>
            <a:endParaRPr lang="tr-TR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731752" y="188640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f – s – </a:t>
            </a:r>
            <a:r>
              <a:rPr lang="tr-TR" dirty="0" smtClean="0">
                <a:solidFill>
                  <a:srgbClr val="FF0000"/>
                </a:solidFill>
              </a:rPr>
              <a:t>t</a:t>
            </a:r>
            <a:r>
              <a:rPr lang="tr-TR" dirty="0" smtClean="0"/>
              <a:t> – k – ç – ş – h – p </a:t>
            </a:r>
            <a:endParaRPr lang="tr-TR" dirty="0"/>
          </a:p>
        </p:txBody>
      </p:sp>
      <p:sp>
        <p:nvSpPr>
          <p:cNvPr id="4" name="3 Sağ Ayraç"/>
          <p:cNvSpPr/>
          <p:nvPr/>
        </p:nvSpPr>
        <p:spPr>
          <a:xfrm rot="5400000">
            <a:off x="4860032" y="-1107504"/>
            <a:ext cx="576064" cy="432048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Metin kutusu"/>
          <p:cNvSpPr txBox="1"/>
          <p:nvPr/>
        </p:nvSpPr>
        <p:spPr>
          <a:xfrm>
            <a:off x="3923928" y="5877272"/>
            <a:ext cx="100811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F0"/>
                </a:solidFill>
              </a:rPr>
              <a:t>a, ı </a:t>
            </a:r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&gt; </a:t>
            </a:r>
            <a:r>
              <a:rPr lang="tr-TR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b="1" dirty="0" err="1" smtClean="0">
                <a:solidFill>
                  <a:schemeClr val="accent1">
                    <a:lumMod val="50000"/>
                  </a:schemeClr>
                </a:solidFill>
              </a:rPr>
              <a:t>tı</a:t>
            </a:r>
            <a:endParaRPr lang="tr-TR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1403648" y="2996952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Ahmet topu </a:t>
            </a:r>
            <a:r>
              <a:rPr lang="tr-TR" sz="3200" dirty="0" smtClean="0">
                <a:solidFill>
                  <a:srgbClr val="00B0F0"/>
                </a:solidFill>
              </a:rPr>
              <a:t>a</a:t>
            </a:r>
            <a:r>
              <a:rPr lang="tr-TR" sz="3200" dirty="0" smtClean="0">
                <a:solidFill>
                  <a:srgbClr val="FF0000"/>
                </a:solidFill>
              </a:rPr>
              <a:t>t</a:t>
            </a:r>
            <a:r>
              <a:rPr lang="tr-TR" sz="3200" b="1" dirty="0" smtClean="0">
                <a:solidFill>
                  <a:srgbClr val="00B050"/>
                </a:solidFill>
              </a:rPr>
              <a:t>tı</a:t>
            </a:r>
            <a:r>
              <a:rPr lang="tr-TR" sz="3200" dirty="0" smtClean="0"/>
              <a:t>.</a:t>
            </a:r>
            <a:endParaRPr lang="tr-TR" sz="3200" dirty="0"/>
          </a:p>
        </p:txBody>
      </p:sp>
      <p:cxnSp>
        <p:nvCxnSpPr>
          <p:cNvPr id="14" name="13 Eğri Bağlayıcı"/>
          <p:cNvCxnSpPr/>
          <p:nvPr/>
        </p:nvCxnSpPr>
        <p:spPr>
          <a:xfrm rot="5400000">
            <a:off x="2807804" y="1736812"/>
            <a:ext cx="2448272" cy="36004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Eğri Bağlayıcı"/>
          <p:cNvCxnSpPr/>
          <p:nvPr/>
        </p:nvCxnSpPr>
        <p:spPr>
          <a:xfrm rot="16200000" flipH="1">
            <a:off x="2735797" y="4401106"/>
            <a:ext cx="2232246" cy="432049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Eğri Bağlayıcı"/>
          <p:cNvCxnSpPr/>
          <p:nvPr/>
        </p:nvCxnSpPr>
        <p:spPr>
          <a:xfrm rot="16200000" flipH="1">
            <a:off x="3275856" y="4293096"/>
            <a:ext cx="2160240" cy="576064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1.bp.blogspot.com/_2KMPwbGwVQg/S-k8nXsI3pI/AAAAAAAAAyQ/io-S9YlPJrE/s1600/100_35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420888"/>
            <a:ext cx="2882722" cy="216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19 Metin kutusu"/>
          <p:cNvSpPr txBox="1"/>
          <p:nvPr/>
        </p:nvSpPr>
        <p:spPr>
          <a:xfrm>
            <a:off x="35496" y="0"/>
            <a:ext cx="971600" cy="95410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a, ı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tı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       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e, i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-ti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o, u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-tu      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ö, ü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tü</a:t>
            </a:r>
            <a:endParaRPr lang="tr-TR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2731752" y="188640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f – s – t – k – ç – </a:t>
            </a:r>
            <a:r>
              <a:rPr lang="tr-TR" dirty="0" smtClean="0">
                <a:solidFill>
                  <a:srgbClr val="FF0000"/>
                </a:solidFill>
              </a:rPr>
              <a:t>ş</a:t>
            </a:r>
            <a:r>
              <a:rPr lang="tr-TR" dirty="0" smtClean="0"/>
              <a:t> – h – p </a:t>
            </a:r>
            <a:endParaRPr lang="tr-TR" dirty="0"/>
          </a:p>
        </p:txBody>
      </p:sp>
      <p:sp>
        <p:nvSpPr>
          <p:cNvPr id="5" name="4 Sağ Ayraç"/>
          <p:cNvSpPr/>
          <p:nvPr/>
        </p:nvSpPr>
        <p:spPr>
          <a:xfrm rot="5400000">
            <a:off x="4860032" y="-1107504"/>
            <a:ext cx="576064" cy="432048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/>
          <p:nvPr/>
        </p:nvSpPr>
        <p:spPr>
          <a:xfrm>
            <a:off x="3779912" y="5877272"/>
            <a:ext cx="115212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F0"/>
                </a:solidFill>
              </a:rPr>
              <a:t>o, u </a:t>
            </a:r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&gt; </a:t>
            </a:r>
            <a:r>
              <a:rPr lang="tr-TR" b="1" dirty="0" smtClean="0">
                <a:solidFill>
                  <a:schemeClr val="accent1">
                    <a:lumMod val="50000"/>
                  </a:schemeClr>
                </a:solidFill>
              </a:rPr>
              <a:t>-tu</a:t>
            </a:r>
          </a:p>
        </p:txBody>
      </p:sp>
      <p:sp>
        <p:nvSpPr>
          <p:cNvPr id="7" name="6 Metin kutusu"/>
          <p:cNvSpPr txBox="1"/>
          <p:nvPr/>
        </p:nvSpPr>
        <p:spPr>
          <a:xfrm>
            <a:off x="1187624" y="2996952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Bugün çok k</a:t>
            </a:r>
            <a:r>
              <a:rPr lang="tr-TR" sz="3200" dirty="0" smtClean="0">
                <a:solidFill>
                  <a:srgbClr val="00B0F0"/>
                </a:solidFill>
              </a:rPr>
              <a:t>o</a:t>
            </a:r>
            <a:r>
              <a:rPr lang="tr-TR" sz="3200" dirty="0" smtClean="0">
                <a:solidFill>
                  <a:srgbClr val="FF0000"/>
                </a:solidFill>
              </a:rPr>
              <a:t>ş</a:t>
            </a:r>
            <a:r>
              <a:rPr lang="tr-TR" sz="3200" b="1" dirty="0" smtClean="0">
                <a:solidFill>
                  <a:srgbClr val="00B050"/>
                </a:solidFill>
              </a:rPr>
              <a:t>tu</a:t>
            </a:r>
            <a:r>
              <a:rPr lang="tr-TR" sz="3200" dirty="0" smtClean="0"/>
              <a:t>m.</a:t>
            </a:r>
            <a:endParaRPr lang="tr-TR" sz="3200" dirty="0"/>
          </a:p>
        </p:txBody>
      </p:sp>
      <p:sp>
        <p:nvSpPr>
          <p:cNvPr id="12" name="11 Metin kutusu"/>
          <p:cNvSpPr txBox="1"/>
          <p:nvPr/>
        </p:nvSpPr>
        <p:spPr>
          <a:xfrm>
            <a:off x="35496" y="0"/>
            <a:ext cx="971600" cy="95410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a, ı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tı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       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e, i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-ti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o, u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-tu      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ö, ü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tü</a:t>
            </a:r>
            <a:endParaRPr lang="tr-TR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6" name="15 Eğri Bağlayıcı"/>
          <p:cNvCxnSpPr/>
          <p:nvPr/>
        </p:nvCxnSpPr>
        <p:spPr>
          <a:xfrm rot="16200000" flipH="1">
            <a:off x="2555775" y="4293095"/>
            <a:ext cx="2304256" cy="720081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Eğri Bağlayıcı"/>
          <p:cNvCxnSpPr/>
          <p:nvPr/>
        </p:nvCxnSpPr>
        <p:spPr>
          <a:xfrm rot="16200000" flipH="1">
            <a:off x="3059832" y="4293096"/>
            <a:ext cx="2304256" cy="720080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Eğri Bağlayıcı"/>
          <p:cNvCxnSpPr/>
          <p:nvPr/>
        </p:nvCxnSpPr>
        <p:spPr>
          <a:xfrm rot="5400000" flipH="1" flipV="1">
            <a:off x="3563888" y="836712"/>
            <a:ext cx="2376264" cy="2376264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2" name="Picture 2" descr="http://www.stepbystep.com/wp-content/uploads/2013/01/How-to-Build-Endurance-When-Running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465876"/>
            <a:ext cx="3634207" cy="20432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2 İçerik Yer Tutucusu"/>
          <p:cNvSpPr>
            <a:spLocks noGrp="1"/>
          </p:cNvSpPr>
          <p:nvPr>
            <p:ph idx="1"/>
          </p:nvPr>
        </p:nvSpPr>
        <p:spPr>
          <a:xfrm>
            <a:off x="2227696" y="367680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f – s – t – k – ç – ş – h – </a:t>
            </a:r>
            <a:r>
              <a:rPr lang="tr-TR" dirty="0" smtClean="0">
                <a:solidFill>
                  <a:srgbClr val="FF0000"/>
                </a:solidFill>
              </a:rPr>
              <a:t>p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14" name="13 Sağ Ayraç"/>
          <p:cNvSpPr/>
          <p:nvPr/>
        </p:nvSpPr>
        <p:spPr>
          <a:xfrm rot="5400000">
            <a:off x="4283968" y="-963488"/>
            <a:ext cx="576064" cy="432048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Metin kutusu"/>
          <p:cNvSpPr txBox="1"/>
          <p:nvPr/>
        </p:nvSpPr>
        <p:spPr>
          <a:xfrm>
            <a:off x="1259632" y="2996952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Bu sabah kahvaltı y</a:t>
            </a:r>
            <a:r>
              <a:rPr lang="tr-TR" sz="3200" dirty="0" smtClean="0">
                <a:solidFill>
                  <a:srgbClr val="00B0F0"/>
                </a:solidFill>
              </a:rPr>
              <a:t>a</a:t>
            </a:r>
            <a:r>
              <a:rPr lang="tr-TR" sz="3200" dirty="0" smtClean="0">
                <a:solidFill>
                  <a:srgbClr val="FF0000"/>
                </a:solidFill>
              </a:rPr>
              <a:t>p</a:t>
            </a:r>
            <a:r>
              <a:rPr lang="tr-TR" sz="3200" b="1" dirty="0" smtClean="0">
                <a:solidFill>
                  <a:srgbClr val="00B050"/>
                </a:solidFill>
              </a:rPr>
              <a:t>tı</a:t>
            </a:r>
            <a:r>
              <a:rPr lang="tr-TR" sz="3200" dirty="0" smtClean="0"/>
              <a:t>m.</a:t>
            </a:r>
            <a:endParaRPr lang="tr-TR" sz="3200" dirty="0"/>
          </a:p>
        </p:txBody>
      </p:sp>
      <p:sp>
        <p:nvSpPr>
          <p:cNvPr id="17" name="16 Metin kutusu"/>
          <p:cNvSpPr txBox="1"/>
          <p:nvPr/>
        </p:nvSpPr>
        <p:spPr>
          <a:xfrm>
            <a:off x="35496" y="0"/>
            <a:ext cx="971600" cy="95410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a, ı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tı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       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e, i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-ti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o, u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-tu      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ö, ü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tü</a:t>
            </a:r>
            <a:endParaRPr lang="tr-TR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21 Metin kutusu"/>
          <p:cNvSpPr txBox="1"/>
          <p:nvPr/>
        </p:nvSpPr>
        <p:spPr>
          <a:xfrm>
            <a:off x="4499992" y="5805264"/>
            <a:ext cx="100811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F0"/>
                </a:solidFill>
              </a:rPr>
              <a:t>a, ı </a:t>
            </a:r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&gt; </a:t>
            </a:r>
            <a:r>
              <a:rPr lang="tr-TR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b="1" dirty="0" err="1" smtClean="0">
                <a:solidFill>
                  <a:schemeClr val="accent1">
                    <a:lumMod val="50000"/>
                  </a:schemeClr>
                </a:solidFill>
              </a:rPr>
              <a:t>tı</a:t>
            </a:r>
            <a:endParaRPr lang="tr-TR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24" name="23 Eğri Bağlayıcı"/>
          <p:cNvCxnSpPr/>
          <p:nvPr/>
        </p:nvCxnSpPr>
        <p:spPr>
          <a:xfrm rot="5400000" flipH="1" flipV="1">
            <a:off x="4572000" y="1124744"/>
            <a:ext cx="2232248" cy="1944216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Eğri Bağlayıcı"/>
          <p:cNvCxnSpPr/>
          <p:nvPr/>
        </p:nvCxnSpPr>
        <p:spPr>
          <a:xfrm rot="16200000" flipH="1">
            <a:off x="3455876" y="4473116"/>
            <a:ext cx="2304256" cy="216024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Eğri Bağlayıcı"/>
          <p:cNvCxnSpPr/>
          <p:nvPr/>
        </p:nvCxnSpPr>
        <p:spPr>
          <a:xfrm rot="16200000" flipH="1">
            <a:off x="3995936" y="4509120"/>
            <a:ext cx="2232248" cy="216024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0" name="Picture 2" descr="http://kadinsalmevzular.com/wp-content/uploads/2013/02/kahvalti04_serpme_usulu_kahval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708920"/>
            <a:ext cx="3118783" cy="20802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2731752" y="188640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f – s – t – k – </a:t>
            </a:r>
            <a:r>
              <a:rPr lang="tr-TR" dirty="0" smtClean="0">
                <a:solidFill>
                  <a:srgbClr val="FF0000"/>
                </a:solidFill>
              </a:rPr>
              <a:t>ç</a:t>
            </a:r>
            <a:r>
              <a:rPr lang="tr-TR" dirty="0" smtClean="0"/>
              <a:t> – 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ş</a:t>
            </a:r>
            <a:r>
              <a:rPr lang="tr-TR" dirty="0" smtClean="0"/>
              <a:t> – h – p </a:t>
            </a:r>
            <a:endParaRPr lang="tr-TR" dirty="0"/>
          </a:p>
        </p:txBody>
      </p:sp>
      <p:sp>
        <p:nvSpPr>
          <p:cNvPr id="5" name="4 Sağ Ayraç"/>
          <p:cNvSpPr/>
          <p:nvPr/>
        </p:nvSpPr>
        <p:spPr>
          <a:xfrm rot="5400000">
            <a:off x="4860032" y="-1107504"/>
            <a:ext cx="576064" cy="432048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Metin kutusu"/>
          <p:cNvSpPr txBox="1"/>
          <p:nvPr/>
        </p:nvSpPr>
        <p:spPr>
          <a:xfrm>
            <a:off x="1187624" y="2996952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Bir bardak çay </a:t>
            </a:r>
            <a:r>
              <a:rPr lang="tr-TR" sz="3200" dirty="0" smtClean="0">
                <a:solidFill>
                  <a:srgbClr val="00B0F0"/>
                </a:solidFill>
              </a:rPr>
              <a:t>i</a:t>
            </a:r>
            <a:r>
              <a:rPr lang="tr-TR" sz="3200" dirty="0" smtClean="0">
                <a:solidFill>
                  <a:srgbClr val="FF0000"/>
                </a:solidFill>
              </a:rPr>
              <a:t>ç</a:t>
            </a:r>
            <a:r>
              <a:rPr lang="tr-TR" sz="3200" b="1" dirty="0" smtClean="0">
                <a:solidFill>
                  <a:srgbClr val="00B050"/>
                </a:solidFill>
              </a:rPr>
              <a:t>ti</a:t>
            </a:r>
            <a:r>
              <a:rPr lang="tr-TR" sz="3200" dirty="0" smtClean="0"/>
              <a:t>m.</a:t>
            </a:r>
            <a:endParaRPr lang="tr-TR" sz="3200" dirty="0"/>
          </a:p>
        </p:txBody>
      </p:sp>
      <p:sp>
        <p:nvSpPr>
          <p:cNvPr id="8" name="7 Metin kutusu"/>
          <p:cNvSpPr txBox="1"/>
          <p:nvPr/>
        </p:nvSpPr>
        <p:spPr>
          <a:xfrm>
            <a:off x="35496" y="0"/>
            <a:ext cx="971600" cy="95410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a, ı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tı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       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e, i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-ti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o, u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-tu      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ö, ü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tü</a:t>
            </a:r>
            <a:endParaRPr lang="tr-TR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12 Metin kutusu"/>
          <p:cNvSpPr txBox="1"/>
          <p:nvPr/>
        </p:nvSpPr>
        <p:spPr>
          <a:xfrm>
            <a:off x="4355976" y="5877272"/>
            <a:ext cx="115212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F0"/>
                </a:solidFill>
              </a:rPr>
              <a:t>e, i </a:t>
            </a:r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&gt; </a:t>
            </a:r>
            <a:r>
              <a:rPr lang="tr-TR" b="1" dirty="0" smtClean="0">
                <a:solidFill>
                  <a:schemeClr val="accent1">
                    <a:lumMod val="50000"/>
                  </a:schemeClr>
                </a:solidFill>
              </a:rPr>
              <a:t>-ti</a:t>
            </a:r>
          </a:p>
        </p:txBody>
      </p:sp>
      <p:cxnSp>
        <p:nvCxnSpPr>
          <p:cNvPr id="15" name="14 Eğri Bağlayıcı"/>
          <p:cNvCxnSpPr/>
          <p:nvPr/>
        </p:nvCxnSpPr>
        <p:spPr>
          <a:xfrm rot="5400000" flipH="1" flipV="1">
            <a:off x="3491880" y="1268760"/>
            <a:ext cx="2304256" cy="144016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Eğri Bağlayıcı"/>
          <p:cNvCxnSpPr/>
          <p:nvPr/>
        </p:nvCxnSpPr>
        <p:spPr>
          <a:xfrm rot="16200000" flipH="1">
            <a:off x="3059832" y="4221088"/>
            <a:ext cx="2232248" cy="792088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Eğri Bağlayıcı"/>
          <p:cNvCxnSpPr/>
          <p:nvPr/>
        </p:nvCxnSpPr>
        <p:spPr>
          <a:xfrm rot="16200000" flipH="1">
            <a:off x="3491880" y="4149080"/>
            <a:ext cx="2232248" cy="936104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58" name="Picture 2" descr="http://beautyandthefeastblog.com/wp-content/uploads/2011/01/drinking-turkish-t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132856"/>
            <a:ext cx="3168352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2731752" y="188640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f – s – </a:t>
            </a:r>
            <a:r>
              <a:rPr lang="tr-TR" dirty="0" smtClean="0">
                <a:solidFill>
                  <a:srgbClr val="FF0000"/>
                </a:solidFill>
              </a:rPr>
              <a:t>t</a:t>
            </a:r>
            <a:r>
              <a:rPr lang="tr-TR" dirty="0" smtClean="0"/>
              <a:t> – k – ç – ş – h – p </a:t>
            </a:r>
            <a:endParaRPr lang="tr-TR" dirty="0"/>
          </a:p>
        </p:txBody>
      </p:sp>
      <p:sp>
        <p:nvSpPr>
          <p:cNvPr id="5" name="4 Sağ Ayraç"/>
          <p:cNvSpPr/>
          <p:nvPr/>
        </p:nvSpPr>
        <p:spPr>
          <a:xfrm rot="5400000">
            <a:off x="4860032" y="-1107504"/>
            <a:ext cx="576064" cy="432048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/>
          <p:nvPr/>
        </p:nvSpPr>
        <p:spPr>
          <a:xfrm>
            <a:off x="4716016" y="5877272"/>
            <a:ext cx="115212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F0"/>
                </a:solidFill>
              </a:rPr>
              <a:t>e, i </a:t>
            </a:r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&gt; </a:t>
            </a:r>
            <a:r>
              <a:rPr lang="tr-TR" b="1" dirty="0" smtClean="0">
                <a:solidFill>
                  <a:schemeClr val="accent1">
                    <a:lumMod val="50000"/>
                  </a:schemeClr>
                </a:solidFill>
              </a:rPr>
              <a:t>-ti</a:t>
            </a:r>
          </a:p>
        </p:txBody>
      </p:sp>
      <p:sp>
        <p:nvSpPr>
          <p:cNvPr id="7" name="6 Metin kutusu"/>
          <p:cNvSpPr txBox="1"/>
          <p:nvPr/>
        </p:nvSpPr>
        <p:spPr>
          <a:xfrm>
            <a:off x="1043608" y="2996952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Dün akşam sinemaya g</a:t>
            </a:r>
            <a:r>
              <a:rPr lang="tr-TR" sz="3200" dirty="0" smtClean="0">
                <a:solidFill>
                  <a:srgbClr val="00B0F0"/>
                </a:solidFill>
              </a:rPr>
              <a:t>i</a:t>
            </a:r>
            <a:r>
              <a:rPr lang="tr-TR" sz="3200" dirty="0" smtClean="0">
                <a:solidFill>
                  <a:srgbClr val="FF0000"/>
                </a:solidFill>
              </a:rPr>
              <a:t>t</a:t>
            </a:r>
            <a:r>
              <a:rPr lang="tr-TR" sz="3200" b="1" dirty="0" smtClean="0">
                <a:solidFill>
                  <a:srgbClr val="00B050"/>
                </a:solidFill>
              </a:rPr>
              <a:t>ti</a:t>
            </a:r>
            <a:r>
              <a:rPr lang="tr-TR" sz="3200" dirty="0" smtClean="0"/>
              <a:t>k.</a:t>
            </a:r>
            <a:endParaRPr lang="tr-TR" sz="3200" dirty="0"/>
          </a:p>
        </p:txBody>
      </p:sp>
      <p:sp>
        <p:nvSpPr>
          <p:cNvPr id="8" name="7 Metin kutusu"/>
          <p:cNvSpPr txBox="1"/>
          <p:nvPr/>
        </p:nvSpPr>
        <p:spPr>
          <a:xfrm>
            <a:off x="35496" y="0"/>
            <a:ext cx="971600" cy="95410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a, ı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tı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       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e, i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-ti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o, u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-tu      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ö, ü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tü</a:t>
            </a:r>
            <a:endParaRPr lang="tr-TR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4" name="13 Eğri Bağlayıcı"/>
          <p:cNvCxnSpPr/>
          <p:nvPr/>
        </p:nvCxnSpPr>
        <p:spPr>
          <a:xfrm rot="16200000" flipV="1">
            <a:off x="3419872" y="1556792"/>
            <a:ext cx="2376264" cy="792088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Eğri Bağlayıcı"/>
          <p:cNvCxnSpPr/>
          <p:nvPr/>
        </p:nvCxnSpPr>
        <p:spPr>
          <a:xfrm rot="5400000">
            <a:off x="3779912" y="4581128"/>
            <a:ext cx="2160240" cy="12700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Eğri Bağlayıcı"/>
          <p:cNvCxnSpPr/>
          <p:nvPr/>
        </p:nvCxnSpPr>
        <p:spPr>
          <a:xfrm rot="16200000" flipH="1">
            <a:off x="4211960" y="4437112"/>
            <a:ext cx="2160240" cy="288032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34" name="Picture 2" descr="http://www.nordestfm.ro/images/Image/Parme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276872"/>
            <a:ext cx="2976330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2731752" y="188640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f – s – t – k – </a:t>
            </a:r>
            <a:r>
              <a:rPr lang="tr-TR" dirty="0" smtClean="0">
                <a:solidFill>
                  <a:srgbClr val="FF0000"/>
                </a:solidFill>
              </a:rPr>
              <a:t>ç</a:t>
            </a:r>
            <a:r>
              <a:rPr lang="tr-TR" dirty="0" smtClean="0"/>
              <a:t> – 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ş</a:t>
            </a:r>
            <a:r>
              <a:rPr lang="tr-TR" dirty="0" smtClean="0"/>
              <a:t> – h – p </a:t>
            </a:r>
            <a:endParaRPr lang="tr-TR" dirty="0"/>
          </a:p>
        </p:txBody>
      </p:sp>
      <p:sp>
        <p:nvSpPr>
          <p:cNvPr id="5" name="4 Sağ Ayraç"/>
          <p:cNvSpPr/>
          <p:nvPr/>
        </p:nvSpPr>
        <p:spPr>
          <a:xfrm rot="5400000">
            <a:off x="4860032" y="-1107504"/>
            <a:ext cx="576064" cy="432048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/>
          <p:nvPr/>
        </p:nvSpPr>
        <p:spPr>
          <a:xfrm>
            <a:off x="1907704" y="2996952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Pencereyi </a:t>
            </a:r>
            <a:r>
              <a:rPr lang="tr-TR" sz="3200" dirty="0" smtClean="0">
                <a:solidFill>
                  <a:srgbClr val="00B0F0"/>
                </a:solidFill>
              </a:rPr>
              <a:t>a</a:t>
            </a:r>
            <a:r>
              <a:rPr lang="tr-TR" sz="3200" dirty="0" smtClean="0">
                <a:solidFill>
                  <a:srgbClr val="FF0000"/>
                </a:solidFill>
              </a:rPr>
              <a:t>ç</a:t>
            </a:r>
            <a:r>
              <a:rPr lang="tr-TR" sz="3200" b="1" dirty="0" smtClean="0">
                <a:solidFill>
                  <a:srgbClr val="00B050"/>
                </a:solidFill>
              </a:rPr>
              <a:t>tı</a:t>
            </a:r>
            <a:r>
              <a:rPr lang="tr-TR" sz="3200" dirty="0" smtClean="0"/>
              <a:t>m.</a:t>
            </a:r>
            <a:endParaRPr lang="tr-TR" sz="3200" dirty="0"/>
          </a:p>
        </p:txBody>
      </p:sp>
      <p:sp>
        <p:nvSpPr>
          <p:cNvPr id="7" name="6 Metin kutusu"/>
          <p:cNvSpPr txBox="1"/>
          <p:nvPr/>
        </p:nvSpPr>
        <p:spPr>
          <a:xfrm>
            <a:off x="35496" y="0"/>
            <a:ext cx="971600" cy="95410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a, ı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tı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       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e, i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-ti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o, u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-tu      </a:t>
            </a:r>
          </a:p>
          <a:p>
            <a:r>
              <a:rPr lang="tr-TR" sz="1400" dirty="0" smtClean="0">
                <a:solidFill>
                  <a:schemeClr val="accent1">
                    <a:lumMod val="50000"/>
                  </a:schemeClr>
                </a:solidFill>
              </a:rPr>
              <a:t>ö, ü &gt; </a:t>
            </a:r>
            <a:r>
              <a:rPr lang="tr-TR" sz="14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1400" b="1" dirty="0" err="1" smtClean="0">
                <a:solidFill>
                  <a:schemeClr val="accent1">
                    <a:lumMod val="50000"/>
                  </a:schemeClr>
                </a:solidFill>
              </a:rPr>
              <a:t>tü</a:t>
            </a:r>
            <a:endParaRPr lang="tr-TR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4355976" y="5877272"/>
            <a:ext cx="115212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B0F0"/>
                </a:solidFill>
              </a:rPr>
              <a:t>a, ı </a:t>
            </a:r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&gt; </a:t>
            </a:r>
            <a:r>
              <a:rPr lang="tr-TR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b="1" dirty="0" err="1" smtClean="0">
                <a:solidFill>
                  <a:schemeClr val="accent1">
                    <a:lumMod val="50000"/>
                  </a:schemeClr>
                </a:solidFill>
              </a:rPr>
              <a:t>tı</a:t>
            </a:r>
            <a:endParaRPr lang="tr-TR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9" name="8 Eğri Bağlayıcı"/>
          <p:cNvCxnSpPr/>
          <p:nvPr/>
        </p:nvCxnSpPr>
        <p:spPr>
          <a:xfrm rot="5400000" flipH="1" flipV="1">
            <a:off x="3491880" y="1268760"/>
            <a:ext cx="2304256" cy="144016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Eğri Bağlayıcı"/>
          <p:cNvCxnSpPr/>
          <p:nvPr/>
        </p:nvCxnSpPr>
        <p:spPr>
          <a:xfrm rot="16200000" flipH="1">
            <a:off x="2987824" y="4221088"/>
            <a:ext cx="2232248" cy="792088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Eğri Bağlayıcı"/>
          <p:cNvCxnSpPr/>
          <p:nvPr/>
        </p:nvCxnSpPr>
        <p:spPr>
          <a:xfrm rot="16200000" flipH="1">
            <a:off x="3491880" y="4149080"/>
            <a:ext cx="2232248" cy="936104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2" name="Picture 2" descr="http://www.ukwg.co.uk/images/safechoice/woman-opening-wind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0190" y="2060848"/>
            <a:ext cx="2762250" cy="27527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2731752" y="1124744"/>
            <a:ext cx="5152616" cy="90108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f – s – t – k – ç – ş – h – p </a:t>
            </a:r>
            <a:endParaRPr lang="tr-TR" dirty="0"/>
          </a:p>
        </p:txBody>
      </p:sp>
      <p:sp>
        <p:nvSpPr>
          <p:cNvPr id="5" name="4 Sağ Ayraç"/>
          <p:cNvSpPr/>
          <p:nvPr/>
        </p:nvSpPr>
        <p:spPr>
          <a:xfrm rot="5400000">
            <a:off x="4860032" y="548680"/>
            <a:ext cx="576064" cy="432048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/>
          <p:nvPr/>
        </p:nvSpPr>
        <p:spPr>
          <a:xfrm>
            <a:off x="3347864" y="3429000"/>
            <a:ext cx="3600400" cy="9541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2800" dirty="0" smtClean="0">
                <a:solidFill>
                  <a:schemeClr val="accent1">
                    <a:lumMod val="50000"/>
                  </a:schemeClr>
                </a:solidFill>
              </a:rPr>
              <a:t>a, ı &gt; </a:t>
            </a:r>
            <a:r>
              <a:rPr lang="tr-TR" sz="28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2800" b="1" dirty="0" err="1" smtClean="0">
                <a:solidFill>
                  <a:schemeClr val="accent1">
                    <a:lumMod val="50000"/>
                  </a:schemeClr>
                </a:solidFill>
              </a:rPr>
              <a:t>dı</a:t>
            </a:r>
            <a:r>
              <a:rPr lang="tr-TR" sz="2800" b="1" dirty="0" smtClean="0">
                <a:solidFill>
                  <a:schemeClr val="accent1">
                    <a:lumMod val="50000"/>
                  </a:schemeClr>
                </a:solidFill>
              </a:rPr>
              <a:t>       </a:t>
            </a:r>
            <a:r>
              <a:rPr lang="tr-TR" sz="2800" dirty="0" smtClean="0">
                <a:solidFill>
                  <a:schemeClr val="accent1">
                    <a:lumMod val="50000"/>
                  </a:schemeClr>
                </a:solidFill>
              </a:rPr>
              <a:t>o, u &gt; </a:t>
            </a:r>
            <a:r>
              <a:rPr lang="tr-TR" sz="28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2800" b="1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endParaRPr lang="tr-TR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r-TR" sz="2800" dirty="0" smtClean="0">
                <a:solidFill>
                  <a:schemeClr val="accent1">
                    <a:lumMod val="50000"/>
                  </a:schemeClr>
                </a:solidFill>
              </a:rPr>
              <a:t>e, i &gt; </a:t>
            </a:r>
            <a:r>
              <a:rPr lang="tr-TR" sz="28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2800" b="1" dirty="0" err="1" smtClean="0">
                <a:solidFill>
                  <a:schemeClr val="accent1">
                    <a:lumMod val="50000"/>
                  </a:schemeClr>
                </a:solidFill>
              </a:rPr>
              <a:t>di</a:t>
            </a:r>
            <a:r>
              <a:rPr lang="tr-TR" sz="2800" b="1" dirty="0" smtClean="0">
                <a:solidFill>
                  <a:schemeClr val="accent1">
                    <a:lumMod val="50000"/>
                  </a:schemeClr>
                </a:solidFill>
              </a:rPr>
              <a:t>       </a:t>
            </a:r>
            <a:r>
              <a:rPr lang="tr-TR" sz="2800" dirty="0" smtClean="0">
                <a:solidFill>
                  <a:schemeClr val="accent1">
                    <a:lumMod val="50000"/>
                  </a:schemeClr>
                </a:solidFill>
              </a:rPr>
              <a:t>ö, ü &gt; </a:t>
            </a:r>
            <a:r>
              <a:rPr lang="tr-TR" sz="2800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tr-TR" sz="2800" b="1" dirty="0" err="1" smtClean="0">
                <a:solidFill>
                  <a:schemeClr val="accent1">
                    <a:lumMod val="50000"/>
                  </a:schemeClr>
                </a:solidFill>
              </a:rPr>
              <a:t>dü</a:t>
            </a:r>
            <a:endParaRPr lang="tr-TR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6 Çarpma"/>
          <p:cNvSpPr/>
          <p:nvPr/>
        </p:nvSpPr>
        <p:spPr>
          <a:xfrm>
            <a:off x="3059832" y="-27384"/>
            <a:ext cx="4104456" cy="302433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ündönümü">
  <a:themeElements>
    <a:clrScheme name="Dökü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ündönümü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ündönümü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378</TotalTime>
  <Words>720</Words>
  <Application>Microsoft Office PowerPoint</Application>
  <PresentationFormat>Ekran Gösterisi (4:3)</PresentationFormat>
  <Paragraphs>111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15</vt:i4>
      </vt:variant>
    </vt:vector>
  </HeadingPairs>
  <TitlesOfParts>
    <vt:vector size="16" baseType="lpstr">
      <vt:lpstr>Gündönümü</vt:lpstr>
      <vt:lpstr>-dı &gt; -tı      -du &gt; -tu -di &gt; -ti      -dü &gt; -tü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-dı &gt; -tı      -du &gt; -tu -di &gt; -ti      -dü &gt; -dü</dc:title>
  <dc:creator>Cem</dc:creator>
  <cp:lastModifiedBy>Idari Personel</cp:lastModifiedBy>
  <cp:revision>55</cp:revision>
  <dcterms:created xsi:type="dcterms:W3CDTF">2013-09-16T11:52:53Z</dcterms:created>
  <dcterms:modified xsi:type="dcterms:W3CDTF">2014-01-22T13:00:46Z</dcterms:modified>
</cp:coreProperties>
</file>