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47664" y="1484784"/>
            <a:ext cx="7406640" cy="2160240"/>
          </a:xfrm>
        </p:spPr>
        <p:txBody>
          <a:bodyPr>
            <a:normAutofit/>
          </a:bodyPr>
          <a:lstStyle/>
          <a:p>
            <a:r>
              <a:rPr lang="tr-TR" sz="6000" dirty="0" smtClean="0"/>
              <a:t>-</a:t>
            </a:r>
            <a:r>
              <a:rPr lang="tr-TR" sz="6000" dirty="0" err="1" smtClean="0"/>
              <a:t>dı</a:t>
            </a:r>
            <a:r>
              <a:rPr lang="tr-TR" sz="6000" dirty="0" smtClean="0"/>
              <a:t> &gt; -</a:t>
            </a:r>
            <a:r>
              <a:rPr lang="tr-TR" sz="6000" dirty="0" err="1" smtClean="0"/>
              <a:t>tı</a:t>
            </a:r>
            <a:r>
              <a:rPr lang="tr-TR" sz="6000" dirty="0" smtClean="0"/>
              <a:t>      -</a:t>
            </a:r>
            <a:r>
              <a:rPr lang="tr-TR" sz="6000" dirty="0" err="1" smtClean="0"/>
              <a:t>du</a:t>
            </a:r>
            <a:r>
              <a:rPr lang="tr-TR" sz="6000" dirty="0" smtClean="0"/>
              <a:t> &gt; -tu</a:t>
            </a:r>
            <a:br>
              <a:rPr lang="tr-TR" sz="6000" dirty="0" smtClean="0"/>
            </a:br>
            <a:r>
              <a:rPr lang="tr-TR" sz="6000" dirty="0" smtClean="0"/>
              <a:t>-</a:t>
            </a:r>
            <a:r>
              <a:rPr lang="tr-TR" sz="6000" dirty="0" err="1" smtClean="0"/>
              <a:t>di</a:t>
            </a:r>
            <a:r>
              <a:rPr lang="tr-TR" sz="6000" dirty="0" smtClean="0"/>
              <a:t> &gt; -ti      -</a:t>
            </a:r>
            <a:r>
              <a:rPr lang="tr-TR" sz="6000" dirty="0" err="1" smtClean="0"/>
              <a:t>dü</a:t>
            </a:r>
            <a:r>
              <a:rPr lang="tr-TR" sz="6000" dirty="0" smtClean="0"/>
              <a:t> &gt; -</a:t>
            </a:r>
            <a:r>
              <a:rPr lang="tr-TR" sz="6000" dirty="0" err="1" smtClean="0"/>
              <a:t>tü</a:t>
            </a:r>
            <a:endParaRPr lang="tr-TR" sz="6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740352" y="6408712"/>
            <a:ext cx="2880320" cy="1124744"/>
          </a:xfrm>
        </p:spPr>
        <p:txBody>
          <a:bodyPr>
            <a:normAutofit/>
          </a:bodyPr>
          <a:lstStyle/>
          <a:p>
            <a:r>
              <a:rPr lang="tr-TR" sz="1400" i="1" dirty="0" smtClean="0"/>
              <a:t>Cem </a:t>
            </a:r>
            <a:r>
              <a:rPr lang="tr-TR" sz="1400" i="1" dirty="0" smtClean="0"/>
              <a:t>SEVİNDİK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endParaRPr lang="tr-TR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du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1403648" y="3420289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Kumsalda yür</a:t>
            </a:r>
            <a:r>
              <a:rPr lang="tr-TR" sz="3200" dirty="0" smtClean="0">
                <a:solidFill>
                  <a:srgbClr val="00B0F0"/>
                </a:solidFill>
              </a:rPr>
              <a:t>ü</a:t>
            </a:r>
            <a:r>
              <a:rPr lang="tr-TR" sz="3200" b="1" dirty="0" smtClean="0">
                <a:solidFill>
                  <a:srgbClr val="00B050"/>
                </a:solidFill>
              </a:rPr>
              <a:t>dü</a:t>
            </a:r>
            <a:r>
              <a:rPr lang="tr-TR" sz="3200" dirty="0" smtClean="0"/>
              <a:t>k.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4644008" y="6093296"/>
            <a:ext cx="115212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ö, ü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dü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508" name="Picture 4" descr="http://www.bebeklerim.net/resimler/2/gebelikte-yuruyus--13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8456" y="2181199"/>
            <a:ext cx="3048000" cy="30480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10 Eğri Bağlayıcı"/>
          <p:cNvCxnSpPr/>
          <p:nvPr/>
        </p:nvCxnSpPr>
        <p:spPr>
          <a:xfrm rot="16200000" flipH="1">
            <a:off x="3311860" y="4473116"/>
            <a:ext cx="2088232" cy="1008112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Eğri Bağlayıcı"/>
          <p:cNvCxnSpPr>
            <a:stCxn id="7" idx="2"/>
          </p:cNvCxnSpPr>
          <p:nvPr/>
        </p:nvCxnSpPr>
        <p:spPr>
          <a:xfrm rot="16200000" flipH="1">
            <a:off x="3851920" y="4365104"/>
            <a:ext cx="2016224" cy="129614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2 İçerik Yer Tutucusu"/>
          <p:cNvSpPr>
            <a:spLocks noGrp="1"/>
          </p:cNvSpPr>
          <p:nvPr>
            <p:ph idx="1"/>
          </p:nvPr>
        </p:nvSpPr>
        <p:spPr>
          <a:xfrm>
            <a:off x="2731752" y="620688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16" name="15 Çarpma"/>
          <p:cNvSpPr/>
          <p:nvPr/>
        </p:nvSpPr>
        <p:spPr>
          <a:xfrm>
            <a:off x="3203848" y="-243408"/>
            <a:ext cx="3528392" cy="24482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endParaRPr lang="tr-TR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du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043608" y="4572417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Manavdan iki kilo domates </a:t>
            </a:r>
            <a:r>
              <a:rPr lang="tr-TR" sz="3200" dirty="0" smtClean="0">
                <a:solidFill>
                  <a:srgbClr val="00B0F0"/>
                </a:solidFill>
              </a:rPr>
              <a:t>a</a:t>
            </a:r>
            <a:r>
              <a:rPr lang="tr-TR" sz="3200" dirty="0" smtClean="0"/>
              <a:t>l</a:t>
            </a:r>
            <a:r>
              <a:rPr lang="tr-TR" sz="3200" b="1" dirty="0" smtClean="0">
                <a:solidFill>
                  <a:srgbClr val="00B050"/>
                </a:solidFill>
              </a:rPr>
              <a:t>dı</a:t>
            </a:r>
            <a:r>
              <a:rPr lang="tr-TR" sz="3200" dirty="0" smtClean="0"/>
              <a:t>m.</a:t>
            </a:r>
            <a:endParaRPr lang="tr-TR" sz="32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5868144" y="6156012"/>
            <a:ext cx="115212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dı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2 İçerik Yer Tutucusu"/>
          <p:cNvSpPr>
            <a:spLocks noGrp="1"/>
          </p:cNvSpPr>
          <p:nvPr>
            <p:ph idx="1"/>
          </p:nvPr>
        </p:nvSpPr>
        <p:spPr>
          <a:xfrm>
            <a:off x="2731752" y="620688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11" name="10 Çarpma"/>
          <p:cNvSpPr/>
          <p:nvPr/>
        </p:nvSpPr>
        <p:spPr>
          <a:xfrm>
            <a:off x="3203848" y="-243408"/>
            <a:ext cx="3528392" cy="24482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http://d.haberciniz.biz/other/yerli-domatesler-tezgahlardaki-yerini-aldi-sanliurfa-20100618A1806025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204864"/>
            <a:ext cx="2839244" cy="21294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3" name="12 Eğri Bağlayıcı"/>
          <p:cNvCxnSpPr/>
          <p:nvPr/>
        </p:nvCxnSpPr>
        <p:spPr>
          <a:xfrm rot="16200000" flipH="1">
            <a:off x="5400092" y="5409220"/>
            <a:ext cx="936104" cy="288032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Eğri Bağlayıcı"/>
          <p:cNvCxnSpPr/>
          <p:nvPr/>
        </p:nvCxnSpPr>
        <p:spPr>
          <a:xfrm rot="16200000" flipH="1">
            <a:off x="5904148" y="5337212"/>
            <a:ext cx="936104" cy="432048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endParaRPr lang="tr-TR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du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331640" y="4365104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Bugün yolda çok güzel bir araba g</a:t>
            </a:r>
            <a:r>
              <a:rPr lang="tr-TR" sz="3200" dirty="0" smtClean="0">
                <a:solidFill>
                  <a:srgbClr val="00B0F0"/>
                </a:solidFill>
              </a:rPr>
              <a:t>ö</a:t>
            </a:r>
            <a:r>
              <a:rPr lang="tr-TR" sz="3200" dirty="0" smtClean="0"/>
              <a:t>r</a:t>
            </a:r>
            <a:r>
              <a:rPr lang="tr-TR" sz="3200" b="1" dirty="0" smtClean="0">
                <a:solidFill>
                  <a:srgbClr val="00B050"/>
                </a:solidFill>
              </a:rPr>
              <a:t>dü</a:t>
            </a:r>
            <a:r>
              <a:rPr lang="tr-TR" sz="3200" dirty="0" smtClean="0"/>
              <a:t>m.</a:t>
            </a:r>
            <a:endParaRPr lang="tr-TR" sz="32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5724128" y="6093296"/>
            <a:ext cx="115212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ö, ü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dü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2 İçerik Yer Tutucusu"/>
          <p:cNvSpPr>
            <a:spLocks noGrp="1"/>
          </p:cNvSpPr>
          <p:nvPr>
            <p:ph idx="1"/>
          </p:nvPr>
        </p:nvSpPr>
        <p:spPr>
          <a:xfrm>
            <a:off x="2731752" y="620688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11" name="10 Çarpma"/>
          <p:cNvSpPr/>
          <p:nvPr/>
        </p:nvSpPr>
        <p:spPr>
          <a:xfrm>
            <a:off x="3203848" y="-243408"/>
            <a:ext cx="3528392" cy="24482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4578" name="Picture 2" descr="http://upload.wikimedia.org/wikipedia/commons/c/cd/Bugatti_Veyron_16.4_%E2%80%93_Frontansicht_(2),_5._April_2012,_D%C3%BCsseldor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4745" y="2060848"/>
            <a:ext cx="4065527" cy="21634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4" name="13 Eğri Bağlayıcı"/>
          <p:cNvCxnSpPr/>
          <p:nvPr/>
        </p:nvCxnSpPr>
        <p:spPr>
          <a:xfrm rot="5400000">
            <a:off x="5940152" y="4869160"/>
            <a:ext cx="1080120" cy="1080120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Eğri Bağlayıcı"/>
          <p:cNvCxnSpPr/>
          <p:nvPr/>
        </p:nvCxnSpPr>
        <p:spPr>
          <a:xfrm rot="5400000">
            <a:off x="6516216" y="4941168"/>
            <a:ext cx="1008112" cy="1008112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endParaRPr lang="tr-TR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du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763688" y="4500409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Geçen yıl tatilde İstanbul’u g</a:t>
            </a:r>
            <a:r>
              <a:rPr lang="tr-TR" sz="3200" dirty="0" smtClean="0">
                <a:solidFill>
                  <a:srgbClr val="00B0F0"/>
                </a:solidFill>
              </a:rPr>
              <a:t>e</a:t>
            </a:r>
            <a:r>
              <a:rPr lang="tr-TR" sz="3200" dirty="0" smtClean="0"/>
              <a:t>z</a:t>
            </a:r>
            <a:r>
              <a:rPr lang="tr-TR" sz="3200" b="1" dirty="0" smtClean="0">
                <a:solidFill>
                  <a:srgbClr val="00B050"/>
                </a:solidFill>
              </a:rPr>
              <a:t>di</a:t>
            </a:r>
            <a:r>
              <a:rPr lang="tr-TR" sz="3200" dirty="0" smtClean="0"/>
              <a:t>m.</a:t>
            </a:r>
            <a:endParaRPr lang="tr-TR" sz="32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5724128" y="6093296"/>
            <a:ext cx="115212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e, 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rgbClr val="00B050"/>
                </a:solidFill>
              </a:rPr>
              <a:t>-</a:t>
            </a:r>
            <a:r>
              <a:rPr lang="tr-TR" b="1" dirty="0" err="1" smtClean="0">
                <a:solidFill>
                  <a:srgbClr val="00B050"/>
                </a:solidFill>
              </a:rPr>
              <a:t>di</a:t>
            </a:r>
            <a:endParaRPr lang="tr-TR" b="1" dirty="0" smtClean="0">
              <a:solidFill>
                <a:srgbClr val="00B050"/>
              </a:solidFill>
            </a:endParaRPr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2731752" y="620688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8" name="7 Çarpma"/>
          <p:cNvSpPr/>
          <p:nvPr/>
        </p:nvSpPr>
        <p:spPr>
          <a:xfrm>
            <a:off x="3203848" y="-243408"/>
            <a:ext cx="3528392" cy="24482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602" name="Picture 2" descr="http://www.turizmtatilseyahat.com/wp-content/uploads/2010/01/istanbul-turi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132856"/>
            <a:ext cx="3312368" cy="2198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4" name="13 Eğri Bağlayıcı"/>
          <p:cNvCxnSpPr/>
          <p:nvPr/>
        </p:nvCxnSpPr>
        <p:spPr>
          <a:xfrm rot="5400000">
            <a:off x="5796136" y="5157192"/>
            <a:ext cx="936104" cy="648072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Eğri Bağlayıcı"/>
          <p:cNvCxnSpPr/>
          <p:nvPr/>
        </p:nvCxnSpPr>
        <p:spPr>
          <a:xfrm rot="5400000">
            <a:off x="6336196" y="5265204"/>
            <a:ext cx="864096" cy="504056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63688" y="954594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Ben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m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Sen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n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endParaRPr lang="tr-TR" dirty="0" smtClean="0">
              <a:solidFill>
                <a:srgbClr val="00B05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Biz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k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Siz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err="1" smtClean="0">
                <a:solidFill>
                  <a:srgbClr val="FF0000"/>
                </a:solidFill>
              </a:rPr>
              <a:t>niz</a:t>
            </a:r>
            <a:endParaRPr lang="tr-TR" b="1" i="1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Onlar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(</a:t>
            </a:r>
            <a:r>
              <a:rPr lang="tr-TR" b="1" i="1" dirty="0" err="1" smtClean="0">
                <a:solidFill>
                  <a:srgbClr val="FF0000"/>
                </a:solidFill>
              </a:rPr>
              <a:t>ler</a:t>
            </a:r>
            <a:r>
              <a:rPr lang="tr-TR" b="1" i="1" dirty="0" smtClean="0">
                <a:solidFill>
                  <a:srgbClr val="FF0000"/>
                </a:solidFill>
              </a:rPr>
              <a:t>)</a:t>
            </a:r>
            <a:endParaRPr lang="tr-TR" b="1" i="1" dirty="0">
              <a:solidFill>
                <a:srgbClr val="FF0000"/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endParaRPr lang="tr-TR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du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dü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4332" y="404664"/>
            <a:ext cx="371444" cy="360040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5292080" y="1026602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Ben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m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Sen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n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endParaRPr lang="tr-TR" dirty="0" smtClean="0">
              <a:solidFill>
                <a:srgbClr val="00B05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Biz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k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Siz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err="1" smtClean="0">
                <a:solidFill>
                  <a:srgbClr val="FF0000"/>
                </a:solidFill>
              </a:rPr>
              <a:t>niz</a:t>
            </a:r>
            <a:endParaRPr lang="tr-TR" b="1" i="1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Onlar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(</a:t>
            </a:r>
            <a:r>
              <a:rPr lang="tr-TR" b="1" i="1" dirty="0" err="1" smtClean="0">
                <a:solidFill>
                  <a:srgbClr val="FF0000"/>
                </a:solidFill>
              </a:rPr>
              <a:t>ler</a:t>
            </a:r>
            <a:r>
              <a:rPr lang="tr-TR" b="1" i="1" dirty="0" smtClean="0">
                <a:solidFill>
                  <a:srgbClr val="FF0000"/>
                </a:solidFill>
              </a:rPr>
              <a:t>)</a:t>
            </a:r>
            <a:endParaRPr lang="tr-TR" b="1" i="1" dirty="0">
              <a:solidFill>
                <a:srgbClr val="FF0000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5364088" y="116632"/>
            <a:ext cx="1656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     -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 (-</a:t>
            </a:r>
            <a:r>
              <a:rPr lang="tr-TR" b="1" dirty="0" err="1" smtClean="0">
                <a:solidFill>
                  <a:srgbClr val="FF0000"/>
                </a:solidFill>
              </a:rPr>
              <a:t>me</a:t>
            </a:r>
            <a:r>
              <a:rPr lang="tr-TR" b="1" dirty="0" smtClean="0">
                <a:solidFill>
                  <a:srgbClr val="FF0000"/>
                </a:solidFill>
              </a:rPr>
              <a:t> / -</a:t>
            </a:r>
            <a:r>
              <a:rPr lang="tr-TR" b="1" dirty="0" err="1" smtClean="0">
                <a:solidFill>
                  <a:srgbClr val="FF0000"/>
                </a:solidFill>
              </a:rPr>
              <a:t>ma</a:t>
            </a:r>
            <a:r>
              <a:rPr lang="tr-TR" b="1" dirty="0" smtClean="0">
                <a:solidFill>
                  <a:srgbClr val="FF0000"/>
                </a:solidFill>
              </a:rPr>
              <a:t>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763688" y="3690898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Ben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m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Sen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n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Biz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k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Siz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err="1" smtClean="0">
                <a:solidFill>
                  <a:srgbClr val="FF0000"/>
                </a:solidFill>
              </a:rPr>
              <a:t>niz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Onlar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(</a:t>
            </a:r>
            <a:r>
              <a:rPr lang="tr-TR" b="1" i="1" dirty="0" err="1" smtClean="0">
                <a:solidFill>
                  <a:srgbClr val="FF0000"/>
                </a:solidFill>
              </a:rPr>
              <a:t>ler</a:t>
            </a:r>
            <a:r>
              <a:rPr lang="tr-TR" b="1" i="1" dirty="0" smtClean="0">
                <a:solidFill>
                  <a:srgbClr val="FF0000"/>
                </a:solidFill>
              </a:rPr>
              <a:t>)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  <a:endParaRPr lang="tr-TR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2195736" y="312180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+?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220072" y="3717032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Ben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m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Sen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n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Biz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k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Siz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err="1" smtClean="0">
                <a:solidFill>
                  <a:srgbClr val="FF0000"/>
                </a:solidFill>
              </a:rPr>
              <a:t>niz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Onlar</a:t>
            </a:r>
            <a:r>
              <a:rPr lang="tr-TR" dirty="0" smtClean="0"/>
              <a:t> g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l-</a:t>
            </a:r>
            <a:r>
              <a:rPr lang="tr-TR" b="1" i="1" u="sng" dirty="0" err="1" smtClean="0">
                <a:solidFill>
                  <a:srgbClr val="7030A0"/>
                </a:solidFill>
              </a:rPr>
              <a:t>me</a:t>
            </a:r>
            <a:r>
              <a:rPr lang="tr-TR" dirty="0" smtClean="0"/>
              <a:t>-</a:t>
            </a:r>
            <a:r>
              <a:rPr lang="tr-TR" dirty="0" err="1" smtClean="0">
                <a:solidFill>
                  <a:srgbClr val="00B050"/>
                </a:solidFill>
              </a:rPr>
              <a:t>di</a:t>
            </a:r>
            <a:r>
              <a:rPr lang="tr-TR" dirty="0" smtClean="0"/>
              <a:t>-</a:t>
            </a:r>
            <a:r>
              <a:rPr lang="tr-TR" b="1" i="1" dirty="0" smtClean="0">
                <a:solidFill>
                  <a:srgbClr val="FF0000"/>
                </a:solidFill>
              </a:rPr>
              <a:t>(</a:t>
            </a:r>
            <a:r>
              <a:rPr lang="tr-TR" b="1" i="1" dirty="0" err="1" smtClean="0">
                <a:solidFill>
                  <a:srgbClr val="FF0000"/>
                </a:solidFill>
              </a:rPr>
              <a:t>ler</a:t>
            </a:r>
            <a:r>
              <a:rPr lang="tr-TR" b="1" i="1" dirty="0" smtClean="0">
                <a:solidFill>
                  <a:srgbClr val="FF0000"/>
                </a:solidFill>
              </a:rPr>
              <a:t>)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mi?</a:t>
            </a:r>
            <a:endParaRPr lang="tr-TR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5868144" y="314096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75656" y="1412776"/>
            <a:ext cx="5904656" cy="424847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Geçen ay Romanya’ya git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Orada çok güzel yerler gör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Tarihi yerleri gez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.....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Bükreş’te çok güzel yemekler ye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Bükreş’ten </a:t>
            </a:r>
            <a:r>
              <a:rPr lang="tr-TR" sz="3600" dirty="0" err="1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Braşov’a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trenle git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Orada alışveriş yap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..…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ve dağları gez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Dağlarda kayak yap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, koş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.…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, yürü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ama hiç yorul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Çok eğlen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..…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Romanya’da iki hafta kal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ve biraz Rumence öğren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Bazen insanlarla Rumence konuş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…...</a:t>
            </a:r>
            <a:r>
              <a:rPr lang="tr-TR" sz="3600" dirty="0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Romanya’da iki hafta kaldıktan sonra İstanbul’a dön</a:t>
            </a:r>
            <a:r>
              <a:rPr lang="tr-TR" sz="3600" dirty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……</a:t>
            </a:r>
            <a:endParaRPr lang="tr-TR" sz="3600" dirty="0"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</p:txBody>
      </p:sp>
      <p:pic>
        <p:nvPicPr>
          <p:cNvPr id="1026" name="Picture 2" descr="http://www.wavemagazine.net/arhiva/18/topic/nat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16632"/>
            <a:ext cx="1368152" cy="13681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http://blog.perfect-tour.com/wp-content/uploads/2011/07/brasov-biserica-neagra-black-church-images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2891529"/>
            <a:ext cx="1475656" cy="11135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http://www.whereis-istanbul.com/En/Images/istanbul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7484" y="5445224"/>
            <a:ext cx="1814996" cy="1152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2731752" y="1124744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7" name="6 Sağ Ayraç"/>
          <p:cNvSpPr/>
          <p:nvPr/>
        </p:nvSpPr>
        <p:spPr>
          <a:xfrm rot="5400000">
            <a:off x="4860032" y="40466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3347864" y="3429000"/>
            <a:ext cx="3600400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2800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-tu</a:t>
            </a:r>
          </a:p>
          <a:p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-ti       </a:t>
            </a:r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2800" b="1" dirty="0" err="1" smtClean="0">
                <a:solidFill>
                  <a:schemeClr val="accent1">
                    <a:lumMod val="50000"/>
                  </a:schemeClr>
                </a:solidFill>
              </a:rPr>
              <a:t>tü</a:t>
            </a:r>
            <a:endParaRPr lang="tr-T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31752" y="18864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</a:t>
            </a:r>
            <a:r>
              <a:rPr lang="tr-TR" dirty="0" smtClean="0">
                <a:solidFill>
                  <a:srgbClr val="FF0000"/>
                </a:solidFill>
              </a:rPr>
              <a:t>t</a:t>
            </a:r>
            <a:r>
              <a:rPr lang="tr-TR" dirty="0" smtClean="0"/>
              <a:t> – k – ç – ş – h – p </a:t>
            </a: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4860032" y="-110750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923928" y="5877272"/>
            <a:ext cx="1008112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1403648" y="299695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Ahmet topu </a:t>
            </a:r>
            <a:r>
              <a:rPr lang="tr-TR" sz="3200" dirty="0" smtClean="0">
                <a:solidFill>
                  <a:srgbClr val="00B0F0"/>
                </a:solidFill>
              </a:rPr>
              <a:t>a</a:t>
            </a:r>
            <a:r>
              <a:rPr lang="tr-TR" sz="3200" dirty="0" smtClean="0">
                <a:solidFill>
                  <a:srgbClr val="FF0000"/>
                </a:solidFill>
              </a:rPr>
              <a:t>t</a:t>
            </a:r>
            <a:r>
              <a:rPr lang="tr-TR" sz="3200" b="1" dirty="0" smtClean="0">
                <a:solidFill>
                  <a:srgbClr val="00B050"/>
                </a:solidFill>
              </a:rPr>
              <a:t>tı</a:t>
            </a:r>
            <a:r>
              <a:rPr lang="tr-TR" sz="3200" dirty="0" smtClean="0"/>
              <a:t>.</a:t>
            </a:r>
            <a:endParaRPr lang="tr-TR" sz="3200" dirty="0"/>
          </a:p>
        </p:txBody>
      </p:sp>
      <p:cxnSp>
        <p:nvCxnSpPr>
          <p:cNvPr id="14" name="13 Eğri Bağlayıcı"/>
          <p:cNvCxnSpPr/>
          <p:nvPr/>
        </p:nvCxnSpPr>
        <p:spPr>
          <a:xfrm rot="5400000">
            <a:off x="2807804" y="1736812"/>
            <a:ext cx="2448272" cy="36004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Eğri Bağlayıcı"/>
          <p:cNvCxnSpPr/>
          <p:nvPr/>
        </p:nvCxnSpPr>
        <p:spPr>
          <a:xfrm rot="16200000" flipH="1">
            <a:off x="2735797" y="4401106"/>
            <a:ext cx="2232246" cy="432049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Eğri Bağlayıcı"/>
          <p:cNvCxnSpPr/>
          <p:nvPr/>
        </p:nvCxnSpPr>
        <p:spPr>
          <a:xfrm rot="16200000" flipH="1">
            <a:off x="3275856" y="4293096"/>
            <a:ext cx="2160240" cy="57606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1.bp.blogspot.com/_2KMPwbGwVQg/S-k8nXsI3pI/AAAAAAAAAyQ/io-S9YlPJrE/s1600/100_35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420888"/>
            <a:ext cx="2882722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19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-ti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-tu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18864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</a:t>
            </a:r>
            <a:r>
              <a:rPr lang="tr-TR" dirty="0" smtClean="0">
                <a:solidFill>
                  <a:srgbClr val="FF0000"/>
                </a:solidFill>
              </a:rPr>
              <a:t>ş</a:t>
            </a:r>
            <a:r>
              <a:rPr lang="tr-TR" dirty="0" smtClean="0"/>
              <a:t> – h – p </a:t>
            </a:r>
            <a:endParaRPr lang="tr-TR" dirty="0"/>
          </a:p>
        </p:txBody>
      </p:sp>
      <p:sp>
        <p:nvSpPr>
          <p:cNvPr id="5" name="4 Sağ Ayraç"/>
          <p:cNvSpPr/>
          <p:nvPr/>
        </p:nvSpPr>
        <p:spPr>
          <a:xfrm rot="5400000">
            <a:off x="4860032" y="-110750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3779912" y="5877272"/>
            <a:ext cx="115212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o, u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-tu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187624" y="299695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Bugün çok k</a:t>
            </a:r>
            <a:r>
              <a:rPr lang="tr-TR" sz="3200" dirty="0" smtClean="0">
                <a:solidFill>
                  <a:srgbClr val="00B0F0"/>
                </a:solidFill>
              </a:rPr>
              <a:t>o</a:t>
            </a:r>
            <a:r>
              <a:rPr lang="tr-TR" sz="3200" dirty="0" smtClean="0">
                <a:solidFill>
                  <a:srgbClr val="FF0000"/>
                </a:solidFill>
              </a:rPr>
              <a:t>ş</a:t>
            </a:r>
            <a:r>
              <a:rPr lang="tr-TR" sz="3200" b="1" dirty="0" smtClean="0">
                <a:solidFill>
                  <a:srgbClr val="00B050"/>
                </a:solidFill>
              </a:rPr>
              <a:t>tu</a:t>
            </a:r>
            <a:r>
              <a:rPr lang="tr-TR" sz="3200" dirty="0" smtClean="0"/>
              <a:t>m.</a:t>
            </a:r>
            <a:endParaRPr lang="tr-TR" sz="3200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-ti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-tu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6" name="15 Eğri Bağlayıcı"/>
          <p:cNvCxnSpPr/>
          <p:nvPr/>
        </p:nvCxnSpPr>
        <p:spPr>
          <a:xfrm rot="16200000" flipH="1">
            <a:off x="2555775" y="4293095"/>
            <a:ext cx="2304256" cy="720081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Eğri Bağlayıcı"/>
          <p:cNvCxnSpPr/>
          <p:nvPr/>
        </p:nvCxnSpPr>
        <p:spPr>
          <a:xfrm rot="16200000" flipH="1">
            <a:off x="3059832" y="4293096"/>
            <a:ext cx="2304256" cy="720080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Eğri Bağlayıcı"/>
          <p:cNvCxnSpPr/>
          <p:nvPr/>
        </p:nvCxnSpPr>
        <p:spPr>
          <a:xfrm rot="5400000" flipH="1" flipV="1">
            <a:off x="3563888" y="836712"/>
            <a:ext cx="2376264" cy="237626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2" name="Picture 2" descr="http://www.stepbystep.com/wp-content/uploads/2013/01/How-to-Build-Endurance-When-Running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465876"/>
            <a:ext cx="3634207" cy="20432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İçerik Yer Tutucusu"/>
          <p:cNvSpPr>
            <a:spLocks noGrp="1"/>
          </p:cNvSpPr>
          <p:nvPr>
            <p:ph idx="1"/>
          </p:nvPr>
        </p:nvSpPr>
        <p:spPr>
          <a:xfrm>
            <a:off x="2227696" y="36768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</a:t>
            </a:r>
            <a:r>
              <a:rPr lang="tr-TR" dirty="0" smtClean="0">
                <a:solidFill>
                  <a:srgbClr val="FF0000"/>
                </a:solidFill>
              </a:rPr>
              <a:t>p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4" name="13 Sağ Ayraç"/>
          <p:cNvSpPr/>
          <p:nvPr/>
        </p:nvSpPr>
        <p:spPr>
          <a:xfrm rot="5400000">
            <a:off x="4283968" y="-963488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Metin kutusu"/>
          <p:cNvSpPr txBox="1"/>
          <p:nvPr/>
        </p:nvSpPr>
        <p:spPr>
          <a:xfrm>
            <a:off x="1259632" y="2996952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Bu sabah kahvaltı y</a:t>
            </a:r>
            <a:r>
              <a:rPr lang="tr-TR" sz="3200" dirty="0" smtClean="0">
                <a:solidFill>
                  <a:srgbClr val="00B0F0"/>
                </a:solidFill>
              </a:rPr>
              <a:t>a</a:t>
            </a:r>
            <a:r>
              <a:rPr lang="tr-TR" sz="3200" dirty="0" smtClean="0">
                <a:solidFill>
                  <a:srgbClr val="FF0000"/>
                </a:solidFill>
              </a:rPr>
              <a:t>p</a:t>
            </a:r>
            <a:r>
              <a:rPr lang="tr-TR" sz="3200" b="1" dirty="0" smtClean="0">
                <a:solidFill>
                  <a:srgbClr val="00B050"/>
                </a:solidFill>
              </a:rPr>
              <a:t>tı</a:t>
            </a:r>
            <a:r>
              <a:rPr lang="tr-TR" sz="3200" dirty="0" smtClean="0"/>
              <a:t>m.</a:t>
            </a:r>
            <a:endParaRPr lang="tr-TR" sz="3200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-ti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-tu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4499992" y="5805264"/>
            <a:ext cx="1008112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4" name="23 Eğri Bağlayıcı"/>
          <p:cNvCxnSpPr/>
          <p:nvPr/>
        </p:nvCxnSpPr>
        <p:spPr>
          <a:xfrm rot="5400000" flipH="1" flipV="1">
            <a:off x="4572000" y="1124744"/>
            <a:ext cx="2232248" cy="194421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Eğri Bağlayıcı"/>
          <p:cNvCxnSpPr/>
          <p:nvPr/>
        </p:nvCxnSpPr>
        <p:spPr>
          <a:xfrm rot="16200000" flipH="1">
            <a:off x="3455876" y="4473116"/>
            <a:ext cx="2304256" cy="216024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Eğri Bağlayıcı"/>
          <p:cNvCxnSpPr/>
          <p:nvPr/>
        </p:nvCxnSpPr>
        <p:spPr>
          <a:xfrm rot="16200000" flipH="1">
            <a:off x="3995936" y="4509120"/>
            <a:ext cx="2232248" cy="21602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 descr="http://kadinsalmevzular.com/wp-content/uploads/2013/02/kahvalti04_serpme_usulu_kahval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708920"/>
            <a:ext cx="3118783" cy="20802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18864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</a:t>
            </a:r>
            <a:r>
              <a:rPr lang="tr-TR" dirty="0" smtClean="0">
                <a:solidFill>
                  <a:srgbClr val="FF0000"/>
                </a:solidFill>
              </a:rPr>
              <a:t>ç</a:t>
            </a:r>
            <a:r>
              <a:rPr lang="tr-TR" dirty="0" smtClean="0"/>
              <a:t> –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ş</a:t>
            </a:r>
            <a:r>
              <a:rPr lang="tr-TR" dirty="0" smtClean="0"/>
              <a:t> – h – p </a:t>
            </a:r>
            <a:endParaRPr lang="tr-TR" dirty="0"/>
          </a:p>
        </p:txBody>
      </p:sp>
      <p:sp>
        <p:nvSpPr>
          <p:cNvPr id="5" name="4 Sağ Ayraç"/>
          <p:cNvSpPr/>
          <p:nvPr/>
        </p:nvSpPr>
        <p:spPr>
          <a:xfrm rot="5400000">
            <a:off x="4860032" y="-110750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1187624" y="299695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Bir bardak çay </a:t>
            </a:r>
            <a:r>
              <a:rPr lang="tr-TR" sz="3200" dirty="0" smtClean="0">
                <a:solidFill>
                  <a:srgbClr val="00B0F0"/>
                </a:solidFill>
              </a:rPr>
              <a:t>i</a:t>
            </a:r>
            <a:r>
              <a:rPr lang="tr-TR" sz="3200" dirty="0" smtClean="0">
                <a:solidFill>
                  <a:srgbClr val="FF0000"/>
                </a:solidFill>
              </a:rPr>
              <a:t>ç</a:t>
            </a:r>
            <a:r>
              <a:rPr lang="tr-TR" sz="3200" b="1" dirty="0" smtClean="0">
                <a:solidFill>
                  <a:srgbClr val="00B050"/>
                </a:solidFill>
              </a:rPr>
              <a:t>ti</a:t>
            </a:r>
            <a:r>
              <a:rPr lang="tr-TR" sz="3200" dirty="0" smtClean="0"/>
              <a:t>m.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-ti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-tu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4355976" y="5877272"/>
            <a:ext cx="115212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e, 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-ti</a:t>
            </a:r>
          </a:p>
        </p:txBody>
      </p:sp>
      <p:cxnSp>
        <p:nvCxnSpPr>
          <p:cNvPr id="15" name="14 Eğri Bağlayıcı"/>
          <p:cNvCxnSpPr/>
          <p:nvPr/>
        </p:nvCxnSpPr>
        <p:spPr>
          <a:xfrm rot="5400000" flipH="1" flipV="1">
            <a:off x="3491880" y="1268760"/>
            <a:ext cx="2304256" cy="144016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Eğri Bağlayıcı"/>
          <p:cNvCxnSpPr/>
          <p:nvPr/>
        </p:nvCxnSpPr>
        <p:spPr>
          <a:xfrm rot="16200000" flipH="1">
            <a:off x="3059832" y="4221088"/>
            <a:ext cx="2232248" cy="792088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Eğri Bağlayıcı"/>
          <p:cNvCxnSpPr/>
          <p:nvPr/>
        </p:nvCxnSpPr>
        <p:spPr>
          <a:xfrm rot="16200000" flipH="1">
            <a:off x="3491880" y="4149080"/>
            <a:ext cx="2232248" cy="93610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 descr="http://beautyandthefeastblog.com/wp-content/uploads/2011/01/drinking-turkish-te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132856"/>
            <a:ext cx="3168352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18864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</a:t>
            </a:r>
            <a:r>
              <a:rPr lang="tr-TR" dirty="0" smtClean="0">
                <a:solidFill>
                  <a:srgbClr val="FF0000"/>
                </a:solidFill>
              </a:rPr>
              <a:t>t</a:t>
            </a:r>
            <a:r>
              <a:rPr lang="tr-TR" dirty="0" smtClean="0"/>
              <a:t> – k – ç – ş – h – p </a:t>
            </a:r>
            <a:endParaRPr lang="tr-TR" dirty="0"/>
          </a:p>
        </p:txBody>
      </p:sp>
      <p:sp>
        <p:nvSpPr>
          <p:cNvPr id="5" name="4 Sağ Ayraç"/>
          <p:cNvSpPr/>
          <p:nvPr/>
        </p:nvSpPr>
        <p:spPr>
          <a:xfrm rot="5400000">
            <a:off x="4860032" y="-110750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4716016" y="5877272"/>
            <a:ext cx="115212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e, 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-ti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043608" y="299695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Dün akşam sinemaya g</a:t>
            </a:r>
            <a:r>
              <a:rPr lang="tr-TR" sz="3200" dirty="0" smtClean="0">
                <a:solidFill>
                  <a:srgbClr val="00B0F0"/>
                </a:solidFill>
              </a:rPr>
              <a:t>i</a:t>
            </a:r>
            <a:r>
              <a:rPr lang="tr-TR" sz="3200" dirty="0" smtClean="0">
                <a:solidFill>
                  <a:srgbClr val="FF0000"/>
                </a:solidFill>
              </a:rPr>
              <a:t>t</a:t>
            </a:r>
            <a:r>
              <a:rPr lang="tr-TR" sz="3200" b="1" dirty="0" smtClean="0">
                <a:solidFill>
                  <a:srgbClr val="00B050"/>
                </a:solidFill>
              </a:rPr>
              <a:t>ti</a:t>
            </a:r>
            <a:r>
              <a:rPr lang="tr-TR" sz="3200" dirty="0" smtClean="0"/>
              <a:t>k.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-ti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-tu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4" name="13 Eğri Bağlayıcı"/>
          <p:cNvCxnSpPr/>
          <p:nvPr/>
        </p:nvCxnSpPr>
        <p:spPr>
          <a:xfrm rot="16200000" flipV="1">
            <a:off x="3419872" y="1556792"/>
            <a:ext cx="2376264" cy="79208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Eğri Bağlayıcı"/>
          <p:cNvCxnSpPr/>
          <p:nvPr/>
        </p:nvCxnSpPr>
        <p:spPr>
          <a:xfrm rot="5400000">
            <a:off x="3779912" y="4581128"/>
            <a:ext cx="2160240" cy="12700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Eğri Bağlayıcı"/>
          <p:cNvCxnSpPr/>
          <p:nvPr/>
        </p:nvCxnSpPr>
        <p:spPr>
          <a:xfrm rot="16200000" flipH="1">
            <a:off x="4211960" y="4437112"/>
            <a:ext cx="2160240" cy="288032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4" name="Picture 2" descr="http://www.nordestfm.ro/images/Image/Parme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276872"/>
            <a:ext cx="2976330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18864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</a:t>
            </a:r>
            <a:r>
              <a:rPr lang="tr-TR" dirty="0" smtClean="0">
                <a:solidFill>
                  <a:srgbClr val="FF0000"/>
                </a:solidFill>
              </a:rPr>
              <a:t>ç</a:t>
            </a:r>
            <a:r>
              <a:rPr lang="tr-TR" dirty="0" smtClean="0"/>
              <a:t> –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ş</a:t>
            </a:r>
            <a:r>
              <a:rPr lang="tr-TR" dirty="0" smtClean="0"/>
              <a:t> – h – p </a:t>
            </a:r>
            <a:endParaRPr lang="tr-TR" dirty="0"/>
          </a:p>
        </p:txBody>
      </p:sp>
      <p:sp>
        <p:nvSpPr>
          <p:cNvPr id="5" name="4 Sağ Ayraç"/>
          <p:cNvSpPr/>
          <p:nvPr/>
        </p:nvSpPr>
        <p:spPr>
          <a:xfrm rot="5400000">
            <a:off x="4860032" y="-110750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1907704" y="299695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Pencereyi </a:t>
            </a:r>
            <a:r>
              <a:rPr lang="tr-TR" sz="3200" dirty="0" smtClean="0">
                <a:solidFill>
                  <a:srgbClr val="00B0F0"/>
                </a:solidFill>
              </a:rPr>
              <a:t>a</a:t>
            </a:r>
            <a:r>
              <a:rPr lang="tr-TR" sz="3200" dirty="0" smtClean="0">
                <a:solidFill>
                  <a:srgbClr val="FF0000"/>
                </a:solidFill>
              </a:rPr>
              <a:t>ç</a:t>
            </a:r>
            <a:r>
              <a:rPr lang="tr-TR" sz="3200" b="1" dirty="0" smtClean="0">
                <a:solidFill>
                  <a:srgbClr val="00B050"/>
                </a:solidFill>
              </a:rPr>
              <a:t>tı</a:t>
            </a:r>
            <a:r>
              <a:rPr lang="tr-TR" sz="3200" dirty="0" smtClean="0"/>
              <a:t>m.</a:t>
            </a:r>
            <a:endParaRPr lang="tr-TR" sz="32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496" y="0"/>
            <a:ext cx="9716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-ti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-tu      </a:t>
            </a:r>
          </a:p>
          <a:p>
            <a:r>
              <a:rPr lang="tr-TR" sz="14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400" b="1" dirty="0" err="1" smtClean="0">
                <a:solidFill>
                  <a:schemeClr val="accent1">
                    <a:lumMod val="50000"/>
                  </a:schemeClr>
                </a:solidFill>
              </a:rPr>
              <a:t>tü</a:t>
            </a:r>
            <a:endParaRPr lang="tr-T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4355976" y="5877272"/>
            <a:ext cx="115212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tı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9" name="8 Eğri Bağlayıcı"/>
          <p:cNvCxnSpPr/>
          <p:nvPr/>
        </p:nvCxnSpPr>
        <p:spPr>
          <a:xfrm rot="5400000" flipH="1" flipV="1">
            <a:off x="3491880" y="1268760"/>
            <a:ext cx="2304256" cy="144016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Eğri Bağlayıcı"/>
          <p:cNvCxnSpPr/>
          <p:nvPr/>
        </p:nvCxnSpPr>
        <p:spPr>
          <a:xfrm rot="16200000" flipH="1">
            <a:off x="2987824" y="4221088"/>
            <a:ext cx="2232248" cy="792088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Eğri Bağlayıcı"/>
          <p:cNvCxnSpPr/>
          <p:nvPr/>
        </p:nvCxnSpPr>
        <p:spPr>
          <a:xfrm rot="16200000" flipH="1">
            <a:off x="3491880" y="4149080"/>
            <a:ext cx="2232248" cy="93610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 descr="http://www.ukwg.co.uk/images/safechoice/woman-opening-wind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0190" y="2060848"/>
            <a:ext cx="2762250" cy="2752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1124744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5" name="4 Sağ Ayraç"/>
          <p:cNvSpPr/>
          <p:nvPr/>
        </p:nvSpPr>
        <p:spPr>
          <a:xfrm rot="5400000">
            <a:off x="4860032" y="548680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3347864" y="3429000"/>
            <a:ext cx="3600400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a, ı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2800" b="1" dirty="0" err="1" smtClean="0">
                <a:solidFill>
                  <a:schemeClr val="accent1">
                    <a:lumMod val="50000"/>
                  </a:schemeClr>
                </a:solidFill>
              </a:rPr>
              <a:t>dı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o, u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2800" b="1" dirty="0" err="1" smtClean="0">
                <a:solidFill>
                  <a:schemeClr val="accent1">
                    <a:lumMod val="50000"/>
                  </a:schemeClr>
                </a:solidFill>
              </a:rPr>
              <a:t>du</a:t>
            </a:r>
            <a:endParaRPr lang="tr-TR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e, i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2800" b="1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ö, ü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2800" b="1" dirty="0" err="1" smtClean="0">
                <a:solidFill>
                  <a:schemeClr val="accent1">
                    <a:lumMod val="50000"/>
                  </a:schemeClr>
                </a:solidFill>
              </a:rPr>
              <a:t>dü</a:t>
            </a:r>
            <a:endParaRPr lang="tr-T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6 Çarpma"/>
          <p:cNvSpPr/>
          <p:nvPr/>
        </p:nvSpPr>
        <p:spPr>
          <a:xfrm>
            <a:off x="3059832" y="-27384"/>
            <a:ext cx="4104456" cy="302433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378</TotalTime>
  <Words>720</Words>
  <Application>Microsoft Office PowerPoint</Application>
  <PresentationFormat>Ekran Gösterisi (4:3)</PresentationFormat>
  <Paragraphs>111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Gündönümü</vt:lpstr>
      <vt:lpstr>-dı &gt; -tı      -du &gt; -tu -di &gt; -ti      -dü &gt; -tü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-dı &gt; -tı      -du &gt; -tu -di &gt; -ti      -dü &gt; -dü</dc:title>
  <dc:creator>Cem</dc:creator>
  <cp:lastModifiedBy>Idari Personel</cp:lastModifiedBy>
  <cp:revision>55</cp:revision>
  <dcterms:created xsi:type="dcterms:W3CDTF">2013-09-16T11:52:53Z</dcterms:created>
  <dcterms:modified xsi:type="dcterms:W3CDTF">2014-01-22T13:00:46Z</dcterms:modified>
</cp:coreProperties>
</file>