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4" r:id="rId2"/>
    <p:sldId id="256" r:id="rId3"/>
    <p:sldId id="257" r:id="rId4"/>
    <p:sldId id="260" r:id="rId5"/>
    <p:sldId id="261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Orta Stil 2 - Vurgu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Orta Stil 2 - Vurgu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Orta Stil 2 - Vurgu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Tema Uygulanmış Stil 1 - Vurgu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Orta Stil 2 - Vurgu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Orta Stil 2 - Vurgu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kizkenar Üçgen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 Üçgen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İkizkenar Üçgen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1" name="10 Düz Bağlayıcı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 Üçgen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13.10.2012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40544" y="332656"/>
            <a:ext cx="8062912" cy="5904656"/>
          </a:xfrm>
        </p:spPr>
        <p:txBody>
          <a:bodyPr/>
          <a:lstStyle/>
          <a:p>
            <a:pPr algn="ctr"/>
            <a:endParaRPr lang="tr-TR" sz="32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tr-TR" sz="32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tr-TR" sz="32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tr-TR" sz="32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tr-TR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BELİRTME HAL EKİ (-İ)</a:t>
            </a:r>
            <a:endParaRPr lang="tr-TR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936104"/>
          </a:xfrm>
        </p:spPr>
        <p:txBody>
          <a:bodyPr>
            <a:normAutofit/>
          </a:bodyPr>
          <a:lstStyle/>
          <a:p>
            <a:pPr algn="ctr"/>
            <a:r>
              <a:rPr lang="tr-TR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ÖRNEKLER</a:t>
            </a:r>
            <a:endParaRPr lang="tr-TR" sz="4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043608" y="1196752"/>
            <a:ext cx="7416824" cy="5112568"/>
          </a:xfrm>
        </p:spPr>
        <p:txBody>
          <a:bodyPr>
            <a:normAutofit/>
          </a:bodyPr>
          <a:lstStyle/>
          <a:p>
            <a:pPr algn="ctr"/>
            <a:r>
              <a:rPr lang="tr-TR" sz="3600" b="1" i="1" dirty="0" smtClean="0">
                <a:solidFill>
                  <a:srgbClr val="FFFF00"/>
                </a:solidFill>
              </a:rPr>
              <a:t>Ali saçını düzelt.</a:t>
            </a:r>
          </a:p>
          <a:p>
            <a:pPr algn="ctr"/>
            <a:endParaRPr lang="tr-TR" sz="3600" b="1" i="1" dirty="0" smtClean="0">
              <a:solidFill>
                <a:srgbClr val="FFFF00"/>
              </a:solidFill>
            </a:endParaRPr>
          </a:p>
          <a:p>
            <a:pPr algn="ctr"/>
            <a:r>
              <a:rPr lang="tr-TR" sz="3600" b="1" i="1" dirty="0" smtClean="0">
                <a:solidFill>
                  <a:srgbClr val="FFFF00"/>
                </a:solidFill>
              </a:rPr>
              <a:t>Elif kitabı getir.</a:t>
            </a:r>
          </a:p>
          <a:p>
            <a:pPr algn="ctr"/>
            <a:endParaRPr lang="tr-TR" sz="3600" b="1" i="1" dirty="0" smtClean="0">
              <a:solidFill>
                <a:srgbClr val="FFFF00"/>
              </a:solidFill>
            </a:endParaRPr>
          </a:p>
          <a:p>
            <a:pPr algn="ctr"/>
            <a:r>
              <a:rPr lang="tr-TR" sz="3600" b="1" i="1" dirty="0" smtClean="0">
                <a:solidFill>
                  <a:srgbClr val="FFFF00"/>
                </a:solidFill>
              </a:rPr>
              <a:t>Ahmet tahtayı sil.</a:t>
            </a:r>
          </a:p>
          <a:p>
            <a:pPr algn="ctr">
              <a:buFontTx/>
              <a:buChar char="-"/>
            </a:pPr>
            <a:endParaRPr lang="tr-TR" sz="3600" b="1" i="1" dirty="0" smtClean="0">
              <a:solidFill>
                <a:srgbClr val="FFFF00"/>
              </a:solidFill>
            </a:endParaRPr>
          </a:p>
          <a:p>
            <a:pPr algn="ctr"/>
            <a:r>
              <a:rPr lang="tr-TR" sz="3600" b="1" i="1" dirty="0" smtClean="0">
                <a:solidFill>
                  <a:srgbClr val="FFFF00"/>
                </a:solidFill>
              </a:rPr>
              <a:t>Mehmet ışığı aç.</a:t>
            </a:r>
          </a:p>
          <a:p>
            <a:pPr algn="ctr">
              <a:buFontTx/>
              <a:buChar char="-"/>
            </a:pPr>
            <a:endParaRPr lang="tr-TR" sz="3600" b="1" i="1" dirty="0" smtClean="0">
              <a:solidFill>
                <a:srgbClr val="FFFF00"/>
              </a:solidFill>
            </a:endParaRPr>
          </a:p>
          <a:p>
            <a:pPr algn="ctr"/>
            <a:r>
              <a:rPr lang="tr-TR" sz="3600" b="1" i="1" dirty="0" smtClean="0">
                <a:solidFill>
                  <a:srgbClr val="FFFF00"/>
                </a:solidFill>
              </a:rPr>
              <a:t>Hasan sınıfı temizle.</a:t>
            </a:r>
          </a:p>
          <a:p>
            <a:endParaRPr lang="tr-T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>
              <a:buNone/>
            </a:pPr>
            <a:r>
              <a:rPr lang="tr-TR" i="1" dirty="0" smtClean="0">
                <a:solidFill>
                  <a:srgbClr val="FFFF00"/>
                </a:solidFill>
              </a:rPr>
              <a:t> Ben </a:t>
            </a:r>
            <a:r>
              <a:rPr lang="tr-TR" i="1" smtClean="0">
                <a:solidFill>
                  <a:srgbClr val="FFFF00"/>
                </a:solidFill>
              </a:rPr>
              <a:t>Kosecki-</a:t>
            </a:r>
            <a:r>
              <a:rPr lang="tr-TR" i="1" smtClean="0">
                <a:solidFill>
                  <a:srgbClr val="FF0000"/>
                </a:solidFill>
              </a:rPr>
              <a:t>y</a:t>
            </a:r>
            <a:r>
              <a:rPr lang="tr-TR" i="1" smtClean="0">
                <a:solidFill>
                  <a:srgbClr val="FFFF00"/>
                </a:solidFill>
              </a:rPr>
              <a:t>-</a:t>
            </a:r>
            <a:r>
              <a:rPr lang="tr-TR" i="1" smtClean="0">
                <a:solidFill>
                  <a:srgbClr val="FF0000"/>
                </a:solidFill>
              </a:rPr>
              <a:t>i</a:t>
            </a:r>
            <a:r>
              <a:rPr lang="tr-TR" i="1" smtClean="0">
                <a:solidFill>
                  <a:srgbClr val="FFFF00"/>
                </a:solidFill>
              </a:rPr>
              <a:t> </a:t>
            </a:r>
            <a:r>
              <a:rPr lang="tr-TR" i="1" smtClean="0">
                <a:solidFill>
                  <a:srgbClr val="FFFF00"/>
                </a:solidFill>
              </a:rPr>
              <a:t>tanıyoru</a:t>
            </a:r>
            <a:r>
              <a:rPr lang="tr-TR" i="1" smtClean="0">
                <a:solidFill>
                  <a:srgbClr val="FFFF00"/>
                </a:solidFill>
              </a:rPr>
              <a:t>m</a:t>
            </a:r>
            <a:r>
              <a:rPr lang="tr-TR" i="1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endParaRPr lang="tr-TR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tr-TR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tr-TR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r-TR" i="1" dirty="0" smtClean="0">
                <a:solidFill>
                  <a:srgbClr val="FFFF00"/>
                </a:solidFill>
              </a:rPr>
              <a:t>O Tarkan-</a:t>
            </a:r>
            <a:r>
              <a:rPr lang="tr-TR" i="1" dirty="0" smtClean="0">
                <a:solidFill>
                  <a:srgbClr val="FF0000"/>
                </a:solidFill>
              </a:rPr>
              <a:t>ı</a:t>
            </a:r>
            <a:r>
              <a:rPr lang="tr-TR" i="1" dirty="0" smtClean="0">
                <a:solidFill>
                  <a:srgbClr val="FFFF00"/>
                </a:solidFill>
              </a:rPr>
              <a:t> seviyor</a:t>
            </a:r>
            <a:r>
              <a:rPr lang="tr-TR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endParaRPr lang="tr-TR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tr-TR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tr-TR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r-TR" i="1" dirty="0" smtClean="0">
                <a:solidFill>
                  <a:srgbClr val="FFFF00"/>
                </a:solidFill>
              </a:rPr>
              <a:t>Oğuz aslanlar-</a:t>
            </a:r>
            <a:r>
              <a:rPr lang="tr-TR" i="1" dirty="0" smtClean="0">
                <a:solidFill>
                  <a:srgbClr val="FF0000"/>
                </a:solidFill>
              </a:rPr>
              <a:t>ı</a:t>
            </a:r>
            <a:r>
              <a:rPr lang="tr-TR" i="1" dirty="0" smtClean="0">
                <a:solidFill>
                  <a:srgbClr val="FFFF00"/>
                </a:solidFill>
              </a:rPr>
              <a:t> gördü.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 algn="ctr">
              <a:buNone/>
            </a:pPr>
            <a:endParaRPr lang="tr-TR" dirty="0"/>
          </a:p>
        </p:txBody>
      </p:sp>
      <p:pic>
        <p:nvPicPr>
          <p:cNvPr id="5" name="Picture 2" descr="C:\Users\sony\Desktop\Roman_Kosec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0"/>
            <a:ext cx="2592288" cy="1844824"/>
          </a:xfrm>
          <a:prstGeom prst="rect">
            <a:avLst/>
          </a:prstGeom>
          <a:noFill/>
        </p:spPr>
      </p:pic>
      <p:pic>
        <p:nvPicPr>
          <p:cNvPr id="8" name="Picture 3" descr="C:\Users\sony\Desktop\splashpage_agb_TR_EN_ona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132857"/>
            <a:ext cx="2620696" cy="2088232"/>
          </a:xfrm>
          <a:prstGeom prst="rect">
            <a:avLst/>
          </a:prstGeom>
          <a:noFill/>
        </p:spPr>
      </p:pic>
      <p:pic>
        <p:nvPicPr>
          <p:cNvPr id="9" name="Picture 4" descr="C:\Users\sony\Desktop\arsl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365104"/>
            <a:ext cx="2592288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132856"/>
          </a:xfrm>
        </p:spPr>
        <p:txBody>
          <a:bodyPr/>
          <a:lstStyle/>
          <a:p>
            <a:endParaRPr lang="tr-TR" dirty="0"/>
          </a:p>
        </p:txBody>
      </p:sp>
      <p:graphicFrame>
        <p:nvGraphicFramePr>
          <p:cNvPr id="9" name="8 İçerik Yer Tutucusu"/>
          <p:cNvGraphicFramePr>
            <a:graphicFrameLocks noGrp="1"/>
          </p:cNvGraphicFramePr>
          <p:nvPr>
            <p:ph idx="1"/>
          </p:nvPr>
        </p:nvGraphicFramePr>
        <p:xfrm>
          <a:off x="457200" y="2348878"/>
          <a:ext cx="8229600" cy="417646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922077">
                <a:tc>
                  <a:txBody>
                    <a:bodyPr/>
                    <a:lstStyle/>
                    <a:p>
                      <a:pPr algn="ctr"/>
                      <a:r>
                        <a:rPr lang="tr-TR" sz="2800" dirty="0" smtClean="0"/>
                        <a:t>SON</a:t>
                      </a:r>
                      <a:r>
                        <a:rPr lang="tr-TR" sz="2800" baseline="0" dirty="0" smtClean="0"/>
                        <a:t> ÜNLÜ</a:t>
                      </a:r>
                      <a:endParaRPr lang="tr-T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800" dirty="0" smtClean="0"/>
                        <a:t>BELİRTME EKİ</a:t>
                      </a:r>
                      <a:endParaRPr lang="tr-TR" sz="2800" dirty="0"/>
                    </a:p>
                  </a:txBody>
                  <a:tcPr/>
                </a:tc>
              </a:tr>
              <a:tr h="813597"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A-I</a:t>
                      </a:r>
                      <a:endParaRPr lang="tr-T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I</a:t>
                      </a:r>
                      <a:endParaRPr lang="tr-TR" sz="2400" dirty="0"/>
                    </a:p>
                  </a:txBody>
                  <a:tcPr/>
                </a:tc>
              </a:tr>
              <a:tr h="813597"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E-İ</a:t>
                      </a:r>
                      <a:endParaRPr lang="tr-T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İ</a:t>
                      </a:r>
                      <a:endParaRPr lang="tr-TR" sz="2400" dirty="0"/>
                    </a:p>
                  </a:txBody>
                  <a:tcPr/>
                </a:tc>
              </a:tr>
              <a:tr h="813597"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O-U</a:t>
                      </a:r>
                      <a:endParaRPr lang="tr-T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U</a:t>
                      </a:r>
                      <a:endParaRPr lang="tr-TR" sz="2400" dirty="0"/>
                    </a:p>
                  </a:txBody>
                  <a:tcPr/>
                </a:tc>
              </a:tr>
              <a:tr h="813597"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Ö-Ü</a:t>
                      </a:r>
                      <a:endParaRPr lang="tr-T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Ü</a:t>
                      </a:r>
                      <a:endParaRPr lang="tr-TR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sony\Desktop\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0"/>
            <a:ext cx="439248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88640"/>
            <a:ext cx="8507288" cy="6266168"/>
          </a:xfrm>
        </p:spPr>
        <p:txBody>
          <a:bodyPr/>
          <a:lstStyle/>
          <a:p>
            <a:r>
              <a:rPr lang="tr-TR" b="1" dirty="0" smtClean="0"/>
              <a:t>Örnek:                      </a:t>
            </a:r>
            <a:r>
              <a:rPr lang="tr-TR" dirty="0" smtClean="0">
                <a:solidFill>
                  <a:srgbClr val="FFFF00"/>
                </a:solidFill>
              </a:rPr>
              <a:t>Bu- </a:t>
            </a:r>
            <a:r>
              <a:rPr lang="tr-TR" dirty="0" smtClean="0">
                <a:solidFill>
                  <a:srgbClr val="002060"/>
                </a:solidFill>
              </a:rPr>
              <a:t>n</a:t>
            </a:r>
            <a:r>
              <a:rPr lang="tr-TR" dirty="0" smtClean="0">
                <a:solidFill>
                  <a:srgbClr val="FFFF00"/>
                </a:solidFill>
              </a:rPr>
              <a:t>-u = Bunu    </a:t>
            </a:r>
          </a:p>
          <a:p>
            <a:r>
              <a:rPr lang="tr-TR" dirty="0" smtClean="0">
                <a:solidFill>
                  <a:srgbClr val="FFFF00"/>
                </a:solidFill>
              </a:rPr>
              <a:t>Ayna-</a:t>
            </a:r>
            <a:r>
              <a:rPr lang="tr-TR" dirty="0" smtClean="0">
                <a:solidFill>
                  <a:srgbClr val="002060"/>
                </a:solidFill>
              </a:rPr>
              <a:t>y</a:t>
            </a:r>
            <a:r>
              <a:rPr lang="tr-TR" dirty="0" smtClean="0">
                <a:solidFill>
                  <a:srgbClr val="FFFF00"/>
                </a:solidFill>
              </a:rPr>
              <a:t>-ı                    Şu- </a:t>
            </a:r>
            <a:r>
              <a:rPr lang="tr-TR" dirty="0" smtClean="0">
                <a:solidFill>
                  <a:srgbClr val="002060"/>
                </a:solidFill>
              </a:rPr>
              <a:t>n</a:t>
            </a:r>
            <a:r>
              <a:rPr lang="tr-TR" dirty="0" smtClean="0">
                <a:solidFill>
                  <a:srgbClr val="FFFF00"/>
                </a:solidFill>
              </a:rPr>
              <a:t>-u = Şunu</a:t>
            </a:r>
          </a:p>
          <a:p>
            <a:r>
              <a:rPr lang="tr-TR" dirty="0" smtClean="0">
                <a:solidFill>
                  <a:srgbClr val="FFFF00"/>
                </a:solidFill>
              </a:rPr>
              <a:t>Kedi-</a:t>
            </a:r>
            <a:r>
              <a:rPr lang="tr-TR" dirty="0" smtClean="0">
                <a:solidFill>
                  <a:srgbClr val="002060"/>
                </a:solidFill>
              </a:rPr>
              <a:t>y</a:t>
            </a:r>
            <a:r>
              <a:rPr lang="tr-TR" dirty="0" smtClean="0">
                <a:solidFill>
                  <a:srgbClr val="FFFF00"/>
                </a:solidFill>
              </a:rPr>
              <a:t>-i                      O-</a:t>
            </a:r>
            <a:r>
              <a:rPr lang="tr-TR" dirty="0" smtClean="0">
                <a:solidFill>
                  <a:srgbClr val="002060"/>
                </a:solidFill>
              </a:rPr>
              <a:t>n</a:t>
            </a:r>
            <a:r>
              <a:rPr lang="tr-TR" dirty="0" smtClean="0">
                <a:solidFill>
                  <a:srgbClr val="FFFF00"/>
                </a:solidFill>
              </a:rPr>
              <a:t>-u = Onu            </a:t>
            </a:r>
          </a:p>
          <a:p>
            <a:r>
              <a:rPr lang="tr-TR" dirty="0" smtClean="0">
                <a:solidFill>
                  <a:srgbClr val="FFFF00"/>
                </a:solidFill>
              </a:rPr>
              <a:t>Ali-</a:t>
            </a:r>
            <a:r>
              <a:rPr lang="tr-TR" dirty="0" smtClean="0">
                <a:solidFill>
                  <a:srgbClr val="002060"/>
                </a:solidFill>
              </a:rPr>
              <a:t>y</a:t>
            </a:r>
            <a:r>
              <a:rPr lang="tr-TR" dirty="0" smtClean="0">
                <a:solidFill>
                  <a:srgbClr val="FFFF00"/>
                </a:solidFill>
              </a:rPr>
              <a:t>-i </a:t>
            </a:r>
          </a:p>
          <a:p>
            <a:r>
              <a:rPr lang="tr-TR" dirty="0" smtClean="0">
                <a:solidFill>
                  <a:srgbClr val="FFFF00"/>
                </a:solidFill>
              </a:rPr>
              <a:t>Askı-</a:t>
            </a:r>
            <a:r>
              <a:rPr lang="tr-TR" dirty="0" smtClean="0">
                <a:solidFill>
                  <a:srgbClr val="002060"/>
                </a:solidFill>
              </a:rPr>
              <a:t>y</a:t>
            </a:r>
            <a:r>
              <a:rPr lang="tr-TR" dirty="0" smtClean="0">
                <a:solidFill>
                  <a:srgbClr val="FFFF00"/>
                </a:solidFill>
              </a:rPr>
              <a:t>-ı                       Onu/</a:t>
            </a:r>
            <a:r>
              <a:rPr lang="tr-TR" dirty="0" smtClean="0">
                <a:solidFill>
                  <a:srgbClr val="FF0000"/>
                </a:solidFill>
              </a:rPr>
              <a:t>oyu</a:t>
            </a:r>
            <a:r>
              <a:rPr lang="tr-TR" dirty="0" smtClean="0">
                <a:solidFill>
                  <a:srgbClr val="FFFF00"/>
                </a:solidFill>
              </a:rPr>
              <a:t> seviyor</a:t>
            </a:r>
          </a:p>
          <a:p>
            <a:r>
              <a:rPr lang="tr-TR" dirty="0" smtClean="0">
                <a:solidFill>
                  <a:srgbClr val="FFFF00"/>
                </a:solidFill>
              </a:rPr>
              <a:t>Paso-</a:t>
            </a:r>
            <a:r>
              <a:rPr lang="tr-TR" dirty="0" smtClean="0">
                <a:solidFill>
                  <a:srgbClr val="002060"/>
                </a:solidFill>
              </a:rPr>
              <a:t>y</a:t>
            </a:r>
            <a:r>
              <a:rPr lang="tr-TR" dirty="0" smtClean="0">
                <a:solidFill>
                  <a:srgbClr val="FFFF00"/>
                </a:solidFill>
              </a:rPr>
              <a:t>-u</a:t>
            </a:r>
          </a:p>
          <a:p>
            <a:r>
              <a:rPr lang="tr-TR" dirty="0" smtClean="0">
                <a:solidFill>
                  <a:srgbClr val="FFFF00"/>
                </a:solidFill>
              </a:rPr>
              <a:t>Su-</a:t>
            </a:r>
            <a:r>
              <a:rPr lang="tr-TR" dirty="0" smtClean="0">
                <a:solidFill>
                  <a:srgbClr val="002060"/>
                </a:solidFill>
              </a:rPr>
              <a:t>y</a:t>
            </a:r>
            <a:r>
              <a:rPr lang="tr-TR" dirty="0" smtClean="0">
                <a:solidFill>
                  <a:srgbClr val="FFFF00"/>
                </a:solidFill>
              </a:rPr>
              <a:t>-u</a:t>
            </a:r>
          </a:p>
          <a:p>
            <a:r>
              <a:rPr lang="tr-TR" dirty="0" smtClean="0">
                <a:solidFill>
                  <a:srgbClr val="FFFF00"/>
                </a:solidFill>
              </a:rPr>
              <a:t>Ali Ayşe’</a:t>
            </a:r>
            <a:r>
              <a:rPr lang="tr-TR" dirty="0" smtClean="0">
                <a:solidFill>
                  <a:schemeClr val="accent6">
                    <a:lumMod val="75000"/>
                  </a:schemeClr>
                </a:solidFill>
              </a:rPr>
              <a:t>yi</a:t>
            </a:r>
            <a:r>
              <a:rPr lang="tr-TR" dirty="0" smtClean="0">
                <a:solidFill>
                  <a:srgbClr val="FFFF00"/>
                </a:solidFill>
              </a:rPr>
              <a:t> seviyor.</a:t>
            </a:r>
          </a:p>
          <a:p>
            <a:r>
              <a:rPr lang="tr-TR" dirty="0" smtClean="0">
                <a:solidFill>
                  <a:srgbClr val="FFFF00"/>
                </a:solidFill>
              </a:rPr>
              <a:t>Türkiye’</a:t>
            </a:r>
            <a:r>
              <a:rPr lang="tr-TR" dirty="0" smtClean="0">
                <a:solidFill>
                  <a:schemeClr val="accent6">
                    <a:lumMod val="75000"/>
                  </a:schemeClr>
                </a:solidFill>
              </a:rPr>
              <a:t>yi</a:t>
            </a:r>
            <a:r>
              <a:rPr lang="tr-TR" dirty="0" smtClean="0">
                <a:solidFill>
                  <a:srgbClr val="FFFF00"/>
                </a:solidFill>
              </a:rPr>
              <a:t> çok özledim.</a:t>
            </a:r>
          </a:p>
          <a:p>
            <a:r>
              <a:rPr lang="tr-TR" dirty="0" smtClean="0">
                <a:solidFill>
                  <a:srgbClr val="FFFF00"/>
                </a:solidFill>
              </a:rPr>
              <a:t>Kemal’</a:t>
            </a:r>
            <a:r>
              <a:rPr lang="tr-TR" dirty="0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tr-TR" dirty="0" smtClean="0">
                <a:solidFill>
                  <a:srgbClr val="FFFF00"/>
                </a:solidFill>
              </a:rPr>
              <a:t> telefonla aradım.</a:t>
            </a:r>
            <a:endParaRPr lang="tr-TR" smtClean="0">
              <a:solidFill>
                <a:srgbClr val="FFFF00"/>
              </a:solidFill>
            </a:endParaRPr>
          </a:p>
          <a:p>
            <a:pPr>
              <a:buNone/>
            </a:pPr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İçerik Yer Tutucusu"/>
          <p:cNvGraphicFramePr>
            <a:graphicFrameLocks noGrp="1"/>
          </p:cNvGraphicFramePr>
          <p:nvPr>
            <p:ph idx="1"/>
          </p:nvPr>
        </p:nvGraphicFramePr>
        <p:xfrm>
          <a:off x="323528" y="476672"/>
          <a:ext cx="8229600" cy="63813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1577280"/>
                <a:gridCol w="3909120"/>
              </a:tblGrid>
              <a:tr h="623990">
                <a:tc>
                  <a:txBody>
                    <a:bodyPr/>
                    <a:lstStyle/>
                    <a:p>
                      <a:pPr algn="ctr"/>
                      <a:r>
                        <a:rPr lang="tr-TR" sz="2400" dirty="0" smtClean="0"/>
                        <a:t>KELİME </a:t>
                      </a:r>
                      <a:endParaRPr lang="tr-T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400" dirty="0" smtClean="0"/>
                        <a:t>BELİRTME</a:t>
                      </a:r>
                      <a:r>
                        <a:rPr lang="tr-TR" sz="2400" baseline="0" dirty="0" smtClean="0"/>
                        <a:t> EKİ</a:t>
                      </a:r>
                      <a:endParaRPr lang="tr-T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400" dirty="0" smtClean="0"/>
                        <a:t>ÖRNEK</a:t>
                      </a:r>
                      <a:endParaRPr lang="tr-TR" sz="2400" dirty="0"/>
                    </a:p>
                  </a:txBody>
                  <a:tcPr/>
                </a:tc>
              </a:tr>
              <a:tr h="623990">
                <a:tc>
                  <a:txBody>
                    <a:bodyPr/>
                    <a:lstStyle/>
                    <a:p>
                      <a:r>
                        <a:rPr lang="tr-TR" dirty="0" smtClean="0"/>
                        <a:t>Araba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(-y)</a:t>
                      </a:r>
                      <a:r>
                        <a:rPr lang="tr-TR" sz="2400" baseline="0" dirty="0" smtClean="0"/>
                        <a:t> -ı</a:t>
                      </a:r>
                      <a:endParaRPr lang="tr-T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Arabayı yıkıyorum.</a:t>
                      </a:r>
                      <a:endParaRPr lang="tr-TR" sz="2400" dirty="0"/>
                    </a:p>
                  </a:txBody>
                  <a:tcPr/>
                </a:tc>
              </a:tr>
              <a:tr h="623990">
                <a:tc>
                  <a:txBody>
                    <a:bodyPr/>
                    <a:lstStyle/>
                    <a:p>
                      <a:r>
                        <a:rPr lang="tr-TR" dirty="0" smtClean="0"/>
                        <a:t>Kalem</a:t>
                      </a:r>
                      <a:r>
                        <a:rPr lang="tr-TR" baseline="0" dirty="0" smtClean="0"/>
                        <a:t> 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800" dirty="0" smtClean="0"/>
                        <a:t>-i</a:t>
                      </a:r>
                      <a:endParaRPr lang="tr-T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Kalemleri</a:t>
                      </a:r>
                      <a:r>
                        <a:rPr lang="tr-TR" sz="2400" baseline="0" dirty="0" smtClean="0"/>
                        <a:t> satıyorum.</a:t>
                      </a:r>
                      <a:endParaRPr lang="tr-TR" sz="2400" dirty="0"/>
                    </a:p>
                  </a:txBody>
                  <a:tcPr/>
                </a:tc>
              </a:tr>
              <a:tr h="623990">
                <a:tc>
                  <a:txBody>
                    <a:bodyPr/>
                    <a:lstStyle/>
                    <a:p>
                      <a:r>
                        <a:rPr lang="tr-TR" dirty="0" smtClean="0"/>
                        <a:t>Telefon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800" dirty="0" smtClean="0"/>
                        <a:t>-u</a:t>
                      </a:r>
                      <a:endParaRPr lang="tr-T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Serkan</a:t>
                      </a:r>
                      <a:r>
                        <a:rPr lang="tr-TR" sz="2400" baseline="0" dirty="0" smtClean="0"/>
                        <a:t> telefonu kırdı.</a:t>
                      </a:r>
                      <a:endParaRPr lang="tr-TR" sz="2400" dirty="0"/>
                    </a:p>
                  </a:txBody>
                  <a:tcPr/>
                </a:tc>
              </a:tr>
              <a:tr h="623990">
                <a:tc>
                  <a:txBody>
                    <a:bodyPr/>
                    <a:lstStyle/>
                    <a:p>
                      <a:r>
                        <a:rPr lang="tr-TR" dirty="0" smtClean="0"/>
                        <a:t>Pencere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800" dirty="0" smtClean="0"/>
                        <a:t>(-y)</a:t>
                      </a:r>
                      <a:r>
                        <a:rPr lang="tr-TR" sz="2800" baseline="0" dirty="0" smtClean="0"/>
                        <a:t> -i</a:t>
                      </a:r>
                      <a:endParaRPr lang="tr-TR" sz="2800" dirty="0" smtClean="0"/>
                    </a:p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Pencereyi kapat.</a:t>
                      </a:r>
                      <a:r>
                        <a:rPr lang="tr-TR" dirty="0" smtClean="0"/>
                        <a:t>.</a:t>
                      </a:r>
                      <a:endParaRPr lang="tr-TR" dirty="0"/>
                    </a:p>
                  </a:txBody>
                  <a:tcPr/>
                </a:tc>
              </a:tr>
              <a:tr h="623990">
                <a:tc>
                  <a:txBody>
                    <a:bodyPr/>
                    <a:lstStyle/>
                    <a:p>
                      <a:r>
                        <a:rPr lang="tr-TR" dirty="0" smtClean="0"/>
                        <a:t>Tahta 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800" dirty="0" smtClean="0"/>
                        <a:t>(-y)</a:t>
                      </a:r>
                      <a:r>
                        <a:rPr lang="tr-TR" sz="2800" baseline="0" dirty="0" smtClean="0"/>
                        <a:t> -ı</a:t>
                      </a:r>
                      <a:endParaRPr lang="tr-TR" sz="2800" dirty="0" smtClean="0"/>
                    </a:p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Öğretmen geliyor.</a:t>
                      </a:r>
                      <a:r>
                        <a:rPr lang="tr-TR" sz="2400" dirty="0" err="1" smtClean="0"/>
                        <a:t>Anna</a:t>
                      </a:r>
                      <a:r>
                        <a:rPr lang="tr-TR" sz="2400" dirty="0" smtClean="0"/>
                        <a:t> tahtayı sil.</a:t>
                      </a:r>
                      <a:endParaRPr lang="tr-TR" dirty="0"/>
                    </a:p>
                  </a:txBody>
                  <a:tcPr/>
                </a:tc>
              </a:tr>
              <a:tr h="623990">
                <a:tc>
                  <a:txBody>
                    <a:bodyPr/>
                    <a:lstStyle/>
                    <a:p>
                      <a:r>
                        <a:rPr lang="tr-TR" dirty="0" smtClean="0"/>
                        <a:t>Cüzdan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800" dirty="0" smtClean="0"/>
                        <a:t>-ı</a:t>
                      </a:r>
                      <a:endParaRPr lang="tr-T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smtClean="0"/>
                        <a:t>Sara</a:t>
                      </a:r>
                      <a:r>
                        <a:rPr lang="tr-TR" sz="2400" baseline="0" dirty="0" smtClean="0"/>
                        <a:t> cüzdanı aldı.</a:t>
                      </a:r>
                      <a:endParaRPr lang="tr-TR" sz="2400" dirty="0"/>
                    </a:p>
                  </a:txBody>
                  <a:tcPr/>
                </a:tc>
              </a:tr>
              <a:tr h="623990">
                <a:tc>
                  <a:txBody>
                    <a:bodyPr/>
                    <a:lstStyle/>
                    <a:p>
                      <a:r>
                        <a:rPr lang="tr-TR" dirty="0" smtClean="0"/>
                        <a:t>Bülbül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-</a:t>
                      </a:r>
                      <a:r>
                        <a:rPr lang="tr-TR" sz="2800" dirty="0" smtClean="0"/>
                        <a:t>ü</a:t>
                      </a:r>
                      <a:endParaRPr lang="tr-T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400" dirty="0" err="1" smtClean="0"/>
                        <a:t>Agnieska</a:t>
                      </a:r>
                      <a:r>
                        <a:rPr lang="tr-TR" sz="2400" dirty="0" smtClean="0"/>
                        <a:t> bülbülü</a:t>
                      </a:r>
                      <a:r>
                        <a:rPr lang="tr-TR" sz="2400" baseline="0" dirty="0" smtClean="0"/>
                        <a:t> seviyor musun?</a:t>
                      </a:r>
                      <a:endParaRPr lang="tr-TR" sz="2400" dirty="0"/>
                    </a:p>
                  </a:txBody>
                  <a:tcPr/>
                </a:tc>
              </a:tr>
              <a:tr h="623990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0"/>
            <a:ext cx="8964488" cy="6266168"/>
          </a:xfrm>
        </p:spPr>
        <p:txBody>
          <a:bodyPr/>
          <a:lstStyle/>
          <a:p>
            <a:r>
              <a:rPr lang="tr-TR" i="1" dirty="0" err="1" smtClean="0"/>
              <a:t>Anna</a:t>
            </a:r>
            <a:r>
              <a:rPr lang="tr-TR" i="1" dirty="0" smtClean="0"/>
              <a:t>    :</a:t>
            </a:r>
            <a:r>
              <a:rPr lang="tr-TR" dirty="0" smtClean="0"/>
              <a:t>  </a:t>
            </a:r>
            <a:r>
              <a:rPr lang="tr-TR" b="1" dirty="0" smtClean="0"/>
              <a:t>Kitaplar</a:t>
            </a:r>
            <a:r>
              <a:rPr lang="tr-TR" b="1" dirty="0" smtClean="0">
                <a:solidFill>
                  <a:srgbClr val="FFC000"/>
                </a:solidFill>
              </a:rPr>
              <a:t>ı</a:t>
            </a:r>
            <a:r>
              <a:rPr lang="tr-TR" dirty="0" smtClean="0"/>
              <a:t> nereden alırsınız?</a:t>
            </a:r>
          </a:p>
          <a:p>
            <a:r>
              <a:rPr lang="tr-TR" i="1" dirty="0" smtClean="0"/>
              <a:t>Sara      : </a:t>
            </a:r>
            <a:r>
              <a:rPr lang="tr-TR" dirty="0" smtClean="0"/>
              <a:t> </a:t>
            </a:r>
            <a:r>
              <a:rPr lang="tr-TR" b="1" dirty="0" smtClean="0"/>
              <a:t>Kitaplar</a:t>
            </a:r>
            <a:r>
              <a:rPr lang="tr-TR" b="1" dirty="0" smtClean="0">
                <a:solidFill>
                  <a:srgbClr val="FFC000"/>
                </a:solidFill>
              </a:rPr>
              <a:t>ı</a:t>
            </a:r>
            <a:r>
              <a:rPr lang="tr-TR" dirty="0" smtClean="0"/>
              <a:t> kırtasiyeden alırız.</a:t>
            </a:r>
          </a:p>
          <a:p>
            <a:r>
              <a:rPr lang="tr-TR" dirty="0" err="1" smtClean="0"/>
              <a:t>Anna</a:t>
            </a:r>
            <a:r>
              <a:rPr lang="tr-TR" dirty="0" smtClean="0"/>
              <a:t>    :  </a:t>
            </a:r>
            <a:r>
              <a:rPr lang="tr-TR" b="1" dirty="0" smtClean="0"/>
              <a:t>Kırtasiye</a:t>
            </a:r>
            <a:r>
              <a:rPr lang="tr-TR" b="1" dirty="0" smtClean="0">
                <a:solidFill>
                  <a:srgbClr val="FFC000"/>
                </a:solidFill>
              </a:rPr>
              <a:t>yi</a:t>
            </a:r>
            <a:r>
              <a:rPr lang="tr-TR" dirty="0" smtClean="0"/>
              <a:t> gösterir misin?</a:t>
            </a:r>
          </a:p>
          <a:p>
            <a:r>
              <a:rPr lang="tr-TR" dirty="0" smtClean="0"/>
              <a:t>Sara      :  Yolun sonunda.</a:t>
            </a:r>
          </a:p>
          <a:p>
            <a:r>
              <a:rPr lang="tr-TR" dirty="0" err="1" smtClean="0"/>
              <a:t>Anna</a:t>
            </a:r>
            <a:r>
              <a:rPr lang="tr-TR" dirty="0" smtClean="0"/>
              <a:t>    :</a:t>
            </a:r>
            <a:r>
              <a:rPr lang="tr-TR" b="1" dirty="0" smtClean="0"/>
              <a:t>   Ben</a:t>
            </a:r>
            <a:r>
              <a:rPr lang="tr-TR" b="1" dirty="0" smtClean="0">
                <a:solidFill>
                  <a:srgbClr val="FFC000"/>
                </a:solidFill>
              </a:rPr>
              <a:t>i</a:t>
            </a:r>
            <a:r>
              <a:rPr lang="tr-TR" dirty="0" smtClean="0"/>
              <a:t> oraya götürür müsün?</a:t>
            </a:r>
          </a:p>
          <a:p>
            <a:r>
              <a:rPr lang="tr-TR" dirty="0" smtClean="0"/>
              <a:t>Sara      :   Tabii, götürürüm.</a:t>
            </a:r>
          </a:p>
          <a:p>
            <a:r>
              <a:rPr lang="tr-TR" dirty="0" err="1" smtClean="0"/>
              <a:t>Anna</a:t>
            </a:r>
            <a:r>
              <a:rPr lang="tr-TR" dirty="0" smtClean="0"/>
              <a:t>    :    </a:t>
            </a:r>
            <a:r>
              <a:rPr lang="tr-TR" b="1" dirty="0" smtClean="0"/>
              <a:t>Kitaplar</a:t>
            </a:r>
            <a:r>
              <a:rPr lang="tr-TR" b="1" dirty="0" smtClean="0">
                <a:solidFill>
                  <a:srgbClr val="FFC000"/>
                </a:solidFill>
              </a:rPr>
              <a:t>ı</a:t>
            </a:r>
            <a:r>
              <a:rPr lang="tr-TR" dirty="0" smtClean="0"/>
              <a:t> çok seviyorum.</a:t>
            </a:r>
          </a:p>
          <a:p>
            <a:r>
              <a:rPr lang="tr-TR" smtClean="0"/>
              <a:t>Sara      :   </a:t>
            </a:r>
            <a:r>
              <a:rPr lang="tr-TR" dirty="0" smtClean="0"/>
              <a:t>Ben de çok seviyorum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İçerik Yer Tutucusu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8136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Saat yedi</a:t>
            </a:r>
            <a:r>
              <a:rPr lang="tr-TR" dirty="0" smtClean="0">
                <a:solidFill>
                  <a:srgbClr val="FF0000"/>
                </a:solidFill>
              </a:rPr>
              <a:t>y</a:t>
            </a:r>
            <a:r>
              <a:rPr lang="tr-TR" dirty="0" smtClean="0">
                <a:solidFill>
                  <a:srgbClr val="FFC000"/>
                </a:solidFill>
              </a:rPr>
              <a:t>i</a:t>
            </a:r>
            <a:r>
              <a:rPr lang="tr-TR" dirty="0" smtClean="0"/>
              <a:t> yirmi geçiyor.</a:t>
            </a:r>
          </a:p>
          <a:p>
            <a:endParaRPr lang="tr-TR" dirty="0" smtClean="0"/>
          </a:p>
          <a:p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Saat on</a:t>
            </a:r>
            <a:r>
              <a:rPr lang="tr-TR" dirty="0" smtClean="0">
                <a:solidFill>
                  <a:srgbClr val="FFC000"/>
                </a:solidFill>
              </a:rPr>
              <a:t>u</a:t>
            </a:r>
            <a:r>
              <a:rPr lang="tr-TR" dirty="0" smtClean="0"/>
              <a:t> on geçiyor.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Saat beş</a:t>
            </a:r>
            <a:r>
              <a:rPr lang="tr-TR" dirty="0" smtClean="0">
                <a:solidFill>
                  <a:srgbClr val="FFC000"/>
                </a:solidFill>
              </a:rPr>
              <a:t>i</a:t>
            </a:r>
            <a:r>
              <a:rPr lang="tr-TR" dirty="0" smtClean="0"/>
              <a:t> beş geçiyor. 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</p:txBody>
      </p:sp>
      <p:pic>
        <p:nvPicPr>
          <p:cNvPr id="11" name="3 İçerik Yer Tutucusu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48680"/>
            <a:ext cx="2736304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C:\Users\sony\Desktop\saatler-30-ekimde-geri-alinacak-5888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420888"/>
            <a:ext cx="2808312" cy="1584176"/>
          </a:xfrm>
          <a:prstGeom prst="rect">
            <a:avLst/>
          </a:prstGeom>
          <a:noFill/>
        </p:spPr>
      </p:pic>
      <p:pic>
        <p:nvPicPr>
          <p:cNvPr id="14" name="Picture 3" descr="C:\Users\sony\Desktop\300px-Wall_clo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293096"/>
            <a:ext cx="2880320" cy="1849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130</TotalTime>
  <Words>209</Words>
  <Application>Microsoft Office PowerPoint</Application>
  <PresentationFormat>Ekran Gösterisi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Canlı</vt:lpstr>
      <vt:lpstr>Slayt 1</vt:lpstr>
      <vt:lpstr>ÖRNEKLER</vt:lpstr>
      <vt:lpstr>Slayt 3</vt:lpstr>
      <vt:lpstr>Slayt 4</vt:lpstr>
      <vt:lpstr>Slayt 5</vt:lpstr>
      <vt:lpstr>Slayt 6</vt:lpstr>
      <vt:lpstr>Slayt 7</vt:lpstr>
      <vt:lpstr>Slayt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Serkan</dc:creator>
  <cp:lastModifiedBy>sony</cp:lastModifiedBy>
  <cp:revision>19</cp:revision>
  <dcterms:created xsi:type="dcterms:W3CDTF">2012-10-13T08:18:53Z</dcterms:created>
  <dcterms:modified xsi:type="dcterms:W3CDTF">2012-10-13T12:23:51Z</dcterms:modified>
</cp:coreProperties>
</file>