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6" r:id="rId35"/>
    <p:sldId id="297" r:id="rId36"/>
    <p:sldId id="291" r:id="rId37"/>
    <p:sldId id="315" r:id="rId38"/>
    <p:sldId id="294" r:id="rId39"/>
    <p:sldId id="295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9767C-7EF4-494B-8905-0AA5FE3291E7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B17AB-051C-44F2-98D8-DE7A481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248472"/>
          </a:xfrm>
        </p:spPr>
        <p:txBody>
          <a:bodyPr>
            <a:normAutofit/>
          </a:bodyPr>
          <a:lstStyle/>
          <a:p>
            <a:r>
              <a:rPr lang="en-US" b="1" dirty="0" smtClean="0"/>
              <a:t>BEL</a:t>
            </a:r>
            <a:r>
              <a:rPr lang="tr-TR" b="1" dirty="0" smtClean="0"/>
              <a:t>İRTME DURUMU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i="1" dirty="0" smtClean="0"/>
              <a:t>NEYİ?         KİMİ?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Onur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seviyor?</a:t>
            </a:r>
            <a:br>
              <a:rPr lang="tr-TR" sz="3600" dirty="0" smtClean="0"/>
            </a:br>
            <a:r>
              <a:rPr lang="tr-TR" sz="3600" dirty="0" smtClean="0"/>
              <a:t>- Onur kedi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seviyor.</a:t>
            </a:r>
            <a:endParaRPr lang="en-US" sz="3600" dirty="0"/>
          </a:p>
        </p:txBody>
      </p:sp>
      <p:pic>
        <p:nvPicPr>
          <p:cNvPr id="9218" name="Picture 2" descr="C:\Users\engin\Desktop\ACC\Kedi-seven-cocuk-356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8136904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Ali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siliyor?</a:t>
            </a:r>
            <a:br>
              <a:rPr lang="tr-TR" sz="3600" dirty="0" smtClean="0"/>
            </a:br>
            <a:r>
              <a:rPr lang="tr-TR" sz="3600" dirty="0" smtClean="0"/>
              <a:t>- Ali gözyaşı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tr-TR" sz="3600" b="1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siliyor.</a:t>
            </a:r>
            <a:endParaRPr lang="en-US" sz="3600" dirty="0"/>
          </a:p>
        </p:txBody>
      </p:sp>
      <p:pic>
        <p:nvPicPr>
          <p:cNvPr id="10242" name="Picture 2" descr="C:\Users\engin\Desktop\ACC\gözyaş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280920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Aşçı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hazırlıyor?</a:t>
            </a:r>
            <a:br>
              <a:rPr lang="tr-TR" sz="3600" dirty="0" smtClean="0"/>
            </a:br>
            <a:r>
              <a:rPr lang="tr-TR" sz="3600" dirty="0" smtClean="0"/>
              <a:t>- Aşçı salata</a:t>
            </a:r>
            <a:r>
              <a:rPr lang="tr-TR" sz="3600" dirty="0" smtClean="0">
                <a:solidFill>
                  <a:schemeClr val="tx2"/>
                </a:solidFill>
              </a:rPr>
              <a:t>y</a:t>
            </a:r>
            <a:r>
              <a:rPr lang="tr-TR" sz="3600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hazırlıyor.</a:t>
            </a:r>
            <a:endParaRPr lang="en-US" sz="3600" dirty="0"/>
          </a:p>
        </p:txBody>
      </p:sp>
      <p:pic>
        <p:nvPicPr>
          <p:cNvPr id="11266" name="Picture 2" descr="C:\Users\engin\Desktop\ACC\8949d4c6fd9ad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06489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Kedi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yemek istiyor?</a:t>
            </a:r>
            <a:br>
              <a:rPr lang="tr-TR" sz="3600" dirty="0" smtClean="0"/>
            </a:br>
            <a:r>
              <a:rPr lang="tr-TR" sz="3600" dirty="0" smtClean="0"/>
              <a:t>- Kedi balığ</a:t>
            </a:r>
            <a:r>
              <a:rPr lang="tr-TR" sz="3600" b="1" dirty="0" smtClean="0">
                <a:solidFill>
                  <a:srgbClr val="FF0000"/>
                </a:solidFill>
              </a:rPr>
              <a:t>ı </a:t>
            </a:r>
            <a:r>
              <a:rPr lang="tr-TR" sz="3600" dirty="0" smtClean="0"/>
              <a:t>yemek istiyor.</a:t>
            </a:r>
            <a:endParaRPr lang="en-US" sz="3600" dirty="0"/>
          </a:p>
        </p:txBody>
      </p:sp>
      <p:pic>
        <p:nvPicPr>
          <p:cNvPr id="12290" name="Picture 2" descr="C:\Users\engin\Desktop\ACC\25800-1280x800-Cizgi-Film-Karakterleri-resimoyla.n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1769" b="2317"/>
          <a:stretch>
            <a:fillRect/>
          </a:stretch>
        </p:blipFill>
        <p:spPr bwMode="auto">
          <a:xfrm>
            <a:off x="467544" y="1484784"/>
            <a:ext cx="8280920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Anne ne yapıyor?</a:t>
            </a:r>
            <a:br>
              <a:rPr lang="tr-TR" sz="3600" dirty="0" smtClean="0"/>
            </a:br>
            <a:r>
              <a:rPr lang="tr-TR" sz="3600" dirty="0" smtClean="0"/>
              <a:t>- Anne mutfağ</a:t>
            </a:r>
            <a:r>
              <a:rPr lang="tr-TR" sz="3600" dirty="0" smtClean="0">
                <a:solidFill>
                  <a:srgbClr val="FF0000"/>
                </a:solidFill>
              </a:rPr>
              <a:t>ı </a:t>
            </a:r>
            <a:r>
              <a:rPr lang="tr-TR" sz="3600" dirty="0" smtClean="0"/>
              <a:t>süpürüyor ve yemeğ</a:t>
            </a:r>
            <a:r>
              <a:rPr lang="tr-TR" sz="3600" dirty="0" smtClean="0">
                <a:solidFill>
                  <a:srgbClr val="FF0000"/>
                </a:solidFill>
              </a:rPr>
              <a:t>i </a:t>
            </a:r>
            <a:r>
              <a:rPr lang="tr-TR" sz="3600" dirty="0" smtClean="0"/>
              <a:t>pişiriyor.</a:t>
            </a:r>
            <a:endParaRPr lang="en-US" sz="3600" dirty="0"/>
          </a:p>
        </p:txBody>
      </p:sp>
      <p:pic>
        <p:nvPicPr>
          <p:cNvPr id="13314" name="Picture 2" descr="C:\Users\engin\Desktop\ACC\181376-3-4-12f7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828092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Pamuk prenses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yiyor?</a:t>
            </a:r>
            <a:br>
              <a:rPr lang="tr-TR" sz="3600" dirty="0" smtClean="0"/>
            </a:br>
            <a:r>
              <a:rPr lang="tr-TR" sz="3600" dirty="0" smtClean="0"/>
              <a:t>- Pamuk prenses zehirli elma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yiyor.</a:t>
            </a:r>
            <a:endParaRPr lang="en-US" sz="3600" dirty="0"/>
          </a:p>
        </p:txBody>
      </p:sp>
      <p:pic>
        <p:nvPicPr>
          <p:cNvPr id="14338" name="Picture 2" descr="C:\Users\engin\Desktop\ACC\app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28092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600" dirty="0" smtClean="0"/>
              <a:t>- Nine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kovuyor?</a:t>
            </a:r>
            <a:br>
              <a:rPr lang="tr-TR" sz="3600" dirty="0" smtClean="0"/>
            </a:br>
            <a:r>
              <a:rPr lang="tr-TR" sz="3600" dirty="0" smtClean="0"/>
              <a:t>- Nine Minnoş’</a:t>
            </a:r>
            <a:r>
              <a:rPr lang="tr-TR" sz="3600" b="1" dirty="0" smtClean="0">
                <a:solidFill>
                  <a:srgbClr val="FF0000"/>
                </a:solidFill>
              </a:rPr>
              <a:t>u</a:t>
            </a:r>
            <a:r>
              <a:rPr lang="tr-TR" sz="3600" dirty="0" smtClean="0"/>
              <a:t> kovuyor.</a:t>
            </a:r>
            <a:endParaRPr lang="en-US" sz="3600" dirty="0"/>
          </a:p>
        </p:txBody>
      </p:sp>
      <p:pic>
        <p:nvPicPr>
          <p:cNvPr id="15362" name="Picture 2" descr="C:\Users\engin\Desktop\ACC\babaan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136904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Efe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açtı?</a:t>
            </a:r>
            <a:br>
              <a:rPr lang="tr-TR" sz="3600" dirty="0" smtClean="0"/>
            </a:br>
            <a:r>
              <a:rPr lang="tr-TR" sz="3600" dirty="0" smtClean="0"/>
              <a:t>- Efe şemsiye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açtı.</a:t>
            </a:r>
            <a:endParaRPr lang="en-US" sz="3600" dirty="0"/>
          </a:p>
        </p:txBody>
      </p:sp>
      <p:pic>
        <p:nvPicPr>
          <p:cNvPr id="16386" name="Picture 2" descr="C:\Users\engin\Desktop\ACC\Boyamaoyunlari_com-semsiyeli-kayu-boyam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8136904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Mine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yakalamak istiyor?</a:t>
            </a:r>
            <a:br>
              <a:rPr lang="tr-TR" sz="3600" dirty="0" smtClean="0"/>
            </a:br>
            <a:r>
              <a:rPr lang="tr-TR" sz="3600" dirty="0" smtClean="0"/>
              <a:t>- Mine kelebeğ</a:t>
            </a:r>
            <a:r>
              <a:rPr lang="tr-TR" sz="3600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yakalamak istiyor.</a:t>
            </a:r>
            <a:endParaRPr lang="en-US" sz="3600" dirty="0"/>
          </a:p>
        </p:txBody>
      </p:sp>
      <p:pic>
        <p:nvPicPr>
          <p:cNvPr id="17411" name="Picture 3" descr="C:\Users\engin\Desktop\ACC\doralari-yakala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424936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Parla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kokluyor?</a:t>
            </a:r>
            <a:br>
              <a:rPr lang="tr-TR" sz="3600" dirty="0" smtClean="0"/>
            </a:br>
            <a:r>
              <a:rPr lang="tr-TR" sz="3600" dirty="0" smtClean="0"/>
              <a:t>- Parla zambağ</a:t>
            </a:r>
            <a:r>
              <a:rPr lang="tr-TR" sz="3600" b="1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kokluyor.</a:t>
            </a:r>
            <a:endParaRPr lang="en-US" sz="3600" dirty="0"/>
          </a:p>
        </p:txBody>
      </p:sp>
      <p:pic>
        <p:nvPicPr>
          <p:cNvPr id="18434" name="Picture 2" descr="C:\Users\engin\Desktop\ACC\çiçe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35292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Ahmet </a:t>
            </a:r>
            <a:r>
              <a:rPr lang="tr-TR" sz="3600" dirty="0" smtClean="0">
                <a:solidFill>
                  <a:srgbClr val="FF0000"/>
                </a:solidFill>
              </a:rPr>
              <a:t>neyi </a:t>
            </a:r>
            <a:r>
              <a:rPr lang="tr-TR" sz="3600" dirty="0" smtClean="0"/>
              <a:t>yıkıyor?</a:t>
            </a:r>
            <a:br>
              <a:rPr lang="tr-TR" sz="3600" dirty="0" smtClean="0"/>
            </a:br>
            <a:r>
              <a:rPr lang="tr-TR" sz="3600" dirty="0" smtClean="0"/>
              <a:t>- Ahmet araba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yıkıyor.</a:t>
            </a:r>
            <a:endParaRPr lang="en-US" sz="3600" dirty="0"/>
          </a:p>
        </p:txBody>
      </p:sp>
      <p:pic>
        <p:nvPicPr>
          <p:cNvPr id="1026" name="Picture 2" descr="C:\Users\engin\Desktop\ACC\imagesCAATYRD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7344816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4000" dirty="0" smtClean="0"/>
              <a:t>- Zeynep </a:t>
            </a:r>
            <a:r>
              <a:rPr lang="tr-TR" sz="4000" dirty="0" smtClean="0">
                <a:solidFill>
                  <a:srgbClr val="FF0000"/>
                </a:solidFill>
              </a:rPr>
              <a:t>neyi</a:t>
            </a:r>
            <a:r>
              <a:rPr lang="tr-TR" sz="4000" dirty="0" smtClean="0"/>
              <a:t> asıyor?</a:t>
            </a:r>
            <a:br>
              <a:rPr lang="tr-TR" sz="4000" dirty="0" smtClean="0"/>
            </a:br>
            <a:r>
              <a:rPr lang="tr-TR" sz="4000" dirty="0" smtClean="0"/>
              <a:t>- Zeynep çamaşırlar</a:t>
            </a:r>
            <a:r>
              <a:rPr lang="tr-TR" sz="4000" dirty="0" smtClean="0">
                <a:solidFill>
                  <a:srgbClr val="FF0000"/>
                </a:solidFill>
              </a:rPr>
              <a:t>ı</a:t>
            </a:r>
            <a:r>
              <a:rPr lang="tr-TR" sz="4000" dirty="0" smtClean="0"/>
              <a:t> asıy</a:t>
            </a:r>
            <a:r>
              <a:rPr lang="tr-TR" sz="3600" dirty="0" smtClean="0"/>
              <a:t>or.</a:t>
            </a:r>
            <a:endParaRPr lang="en-US" sz="3600" dirty="0"/>
          </a:p>
        </p:txBody>
      </p:sp>
      <p:pic>
        <p:nvPicPr>
          <p:cNvPr id="19458" name="Picture 2" descr="C:\Users\engin\Desktop\ACC\camasir_asma_kurutma_184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0891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Aslı ne yapıyor?</a:t>
            </a:r>
            <a:br>
              <a:rPr lang="tr-TR" sz="3600" dirty="0" smtClean="0"/>
            </a:br>
            <a:r>
              <a:rPr lang="tr-TR" sz="3600" dirty="0" smtClean="0"/>
              <a:t>- Aslı annesinin eli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öpüyor.</a:t>
            </a:r>
            <a:endParaRPr lang="en-US" sz="3600" dirty="0"/>
          </a:p>
        </p:txBody>
      </p:sp>
      <p:pic>
        <p:nvPicPr>
          <p:cNvPr id="20482" name="Picture 2" descr="C:\Users\engin\Desktop\ACC\el-öpen-kız-renkl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799288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Murat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siliyor?</a:t>
            </a:r>
            <a:br>
              <a:rPr lang="tr-TR" sz="3600" dirty="0" smtClean="0"/>
            </a:br>
            <a:r>
              <a:rPr lang="tr-TR" sz="3600" dirty="0" smtClean="0"/>
              <a:t>- Murat yer</a:t>
            </a:r>
            <a:r>
              <a:rPr lang="tr-TR" sz="3600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siliyor.</a:t>
            </a:r>
            <a:endParaRPr lang="en-US" sz="3600" dirty="0"/>
          </a:p>
        </p:txBody>
      </p:sp>
      <p:pic>
        <p:nvPicPr>
          <p:cNvPr id="21506" name="Picture 2" descr="C:\Users\engin\Desktop\ACC\sihirli_supurge_45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208912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Mehmet Amca </a:t>
            </a:r>
            <a:r>
              <a:rPr lang="tr-TR" sz="3600" dirty="0" smtClean="0">
                <a:solidFill>
                  <a:srgbClr val="FF0000"/>
                </a:solidFill>
              </a:rPr>
              <a:t>neyi </a:t>
            </a:r>
            <a:r>
              <a:rPr lang="tr-TR" sz="3600" dirty="0" smtClean="0"/>
              <a:t>açmak istiyor?</a:t>
            </a:r>
            <a:br>
              <a:rPr lang="tr-TR" sz="3600" dirty="0" smtClean="0"/>
            </a:br>
            <a:r>
              <a:rPr lang="tr-TR" sz="3600" dirty="0" smtClean="0"/>
              <a:t>- Mehmet Amca şişe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i </a:t>
            </a:r>
            <a:r>
              <a:rPr lang="tr-TR" sz="3600" dirty="0" smtClean="0"/>
              <a:t>açmak istiyor.</a:t>
            </a:r>
            <a:endParaRPr lang="en-US" sz="3600" dirty="0"/>
          </a:p>
        </p:txBody>
      </p:sp>
      <p:pic>
        <p:nvPicPr>
          <p:cNvPr id="22530" name="Picture 2" descr="C:\Users\engin\Desktop\ACC\şiş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797"/>
          <a:stretch>
            <a:fillRect/>
          </a:stretch>
        </p:blipFill>
        <p:spPr bwMode="auto">
          <a:xfrm>
            <a:off x="467544" y="1556792"/>
            <a:ext cx="820891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Barış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yemek istiyor?</a:t>
            </a:r>
            <a:br>
              <a:rPr lang="tr-TR" sz="3600" dirty="0" smtClean="0"/>
            </a:br>
            <a:r>
              <a:rPr lang="tr-TR" sz="3600" dirty="0" smtClean="0"/>
              <a:t>- Barış dondurma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yemek istiyor.</a:t>
            </a:r>
            <a:endParaRPr lang="en-US" sz="3600" dirty="0"/>
          </a:p>
        </p:txBody>
      </p:sp>
      <p:pic>
        <p:nvPicPr>
          <p:cNvPr id="23554" name="Picture 2" descr="C:\Users\engin\Desktop\ACC\parktaki-cocu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136904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Ayşe </a:t>
            </a:r>
            <a:r>
              <a:rPr lang="tr-TR" sz="3600" dirty="0" smtClean="0">
                <a:solidFill>
                  <a:srgbClr val="FF0000"/>
                </a:solidFill>
              </a:rPr>
              <a:t>ney</a:t>
            </a:r>
            <a:r>
              <a:rPr lang="tr-TR" sz="3600" dirty="0" smtClean="0"/>
              <a:t>i fırçalıyor?</a:t>
            </a:r>
            <a:br>
              <a:rPr lang="tr-TR" sz="3600" dirty="0" smtClean="0"/>
            </a:br>
            <a:r>
              <a:rPr lang="tr-TR" sz="3600" dirty="0" smtClean="0"/>
              <a:t>- Ayşe dişleri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fırçalıyor.</a:t>
            </a:r>
            <a:endParaRPr lang="en-US" sz="3600" dirty="0"/>
          </a:p>
        </p:txBody>
      </p:sp>
      <p:pic>
        <p:nvPicPr>
          <p:cNvPr id="24578" name="Picture 2" descr="C:\Users\engin\Desktop\ACC\mq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136904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Jale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kokluyor?</a:t>
            </a:r>
            <a:br>
              <a:rPr lang="tr-TR" sz="3600" dirty="0" smtClean="0"/>
            </a:br>
            <a:r>
              <a:rPr lang="tr-TR" sz="3600" dirty="0" smtClean="0"/>
              <a:t>- Jale gül</a:t>
            </a:r>
            <a:r>
              <a:rPr lang="tr-TR" sz="3600" dirty="0" smtClean="0">
                <a:solidFill>
                  <a:srgbClr val="FF0000"/>
                </a:solidFill>
              </a:rPr>
              <a:t>ü</a:t>
            </a:r>
            <a:r>
              <a:rPr lang="tr-TR" sz="3600" dirty="0" smtClean="0"/>
              <a:t> kokluyor.</a:t>
            </a:r>
            <a:endParaRPr lang="en-US" sz="3600" dirty="0"/>
          </a:p>
        </p:txBody>
      </p:sp>
      <p:pic>
        <p:nvPicPr>
          <p:cNvPr id="25602" name="Picture 2" descr="C:\Users\engin\Desktop\ACC\ibrahim-calli- gül koklayan kadı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799288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Kaan </a:t>
            </a:r>
            <a:r>
              <a:rPr lang="tr-TR" sz="3600" dirty="0" smtClean="0">
                <a:solidFill>
                  <a:srgbClr val="FF0000"/>
                </a:solidFill>
              </a:rPr>
              <a:t>neyi </a:t>
            </a:r>
            <a:r>
              <a:rPr lang="tr-TR" sz="3600" dirty="0" smtClean="0"/>
              <a:t>yemek istemiyor?</a:t>
            </a:r>
            <a:br>
              <a:rPr lang="tr-TR" sz="3600" dirty="0" smtClean="0"/>
            </a:br>
            <a:r>
              <a:rPr lang="tr-TR" sz="3600" dirty="0" smtClean="0"/>
              <a:t>- Kaan brokoli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dirty="0" smtClean="0">
                <a:solidFill>
                  <a:srgbClr val="FF0000"/>
                </a:solidFill>
              </a:rPr>
              <a:t>i </a:t>
            </a:r>
            <a:r>
              <a:rPr lang="tr-TR" sz="3600" dirty="0" smtClean="0"/>
              <a:t>yemek istemiyor.</a:t>
            </a:r>
            <a:endParaRPr lang="en-US" sz="3600" dirty="0"/>
          </a:p>
        </p:txBody>
      </p:sp>
      <p:pic>
        <p:nvPicPr>
          <p:cNvPr id="26626" name="Picture 2" descr="C:\Users\engin\Desktop\ACC\gulduren-film-hatalari-20_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254"/>
          <a:stretch>
            <a:fillRect/>
          </a:stretch>
        </p:blipFill>
        <p:spPr bwMode="auto">
          <a:xfrm>
            <a:off x="611560" y="1484784"/>
            <a:ext cx="7920880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Çöpçü </a:t>
            </a:r>
            <a:r>
              <a:rPr lang="tr-TR" sz="3600" dirty="0" smtClean="0">
                <a:solidFill>
                  <a:srgbClr val="FF0000"/>
                </a:solidFill>
              </a:rPr>
              <a:t>nereyi </a:t>
            </a:r>
            <a:r>
              <a:rPr lang="tr-TR" sz="3600" dirty="0" smtClean="0"/>
              <a:t>süpürüyor?</a:t>
            </a:r>
            <a:br>
              <a:rPr lang="tr-TR" sz="3600" dirty="0" smtClean="0"/>
            </a:br>
            <a:r>
              <a:rPr lang="tr-TR" sz="3600" dirty="0" smtClean="0"/>
              <a:t>- Çöpçü sokağ</a:t>
            </a:r>
            <a:r>
              <a:rPr lang="tr-TR" sz="3600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süpürüyor.</a:t>
            </a:r>
            <a:endParaRPr lang="en-US" sz="3600" dirty="0"/>
          </a:p>
        </p:txBody>
      </p:sp>
      <p:pic>
        <p:nvPicPr>
          <p:cNvPr id="27650" name="Picture 2" descr="C:\Users\engin\Desktop\ACC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4491"/>
          <a:stretch>
            <a:fillRect/>
          </a:stretch>
        </p:blipFill>
        <p:spPr bwMode="auto">
          <a:xfrm>
            <a:off x="539552" y="1412776"/>
            <a:ext cx="8136904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Demet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çırpıyor?</a:t>
            </a:r>
            <a:br>
              <a:rPr lang="tr-TR" sz="3600" dirty="0" smtClean="0"/>
            </a:br>
            <a:r>
              <a:rPr lang="tr-TR" sz="3600" dirty="0" smtClean="0"/>
              <a:t>- Demet yumurta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çırpıyor.</a:t>
            </a:r>
            <a:endParaRPr lang="en-US" sz="3600" dirty="0"/>
          </a:p>
        </p:txBody>
      </p:sp>
      <p:pic>
        <p:nvPicPr>
          <p:cNvPr id="28674" name="Picture 2" descr="C:\Users\engin\Desktop\ACC\8949d4c70c4aaf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064896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Ozan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açtı?</a:t>
            </a:r>
            <a:br>
              <a:rPr lang="tr-TR" sz="3600" dirty="0" smtClean="0"/>
            </a:br>
            <a:r>
              <a:rPr lang="tr-TR" sz="3600" dirty="0" smtClean="0"/>
              <a:t>- Ozan pencere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açtı.</a:t>
            </a:r>
            <a:endParaRPr lang="en-US" sz="3600" dirty="0"/>
          </a:p>
        </p:txBody>
      </p:sp>
      <p:pic>
        <p:nvPicPr>
          <p:cNvPr id="2050" name="Picture 2" descr="C:\Users\engin\Desktop\ACC\bahar-pencere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820891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Küçük kız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torbaya koyuyor?</a:t>
            </a:r>
            <a:br>
              <a:rPr lang="tr-TR" sz="3600" dirty="0" smtClean="0"/>
            </a:br>
            <a:r>
              <a:rPr lang="tr-TR" sz="3600" dirty="0" smtClean="0"/>
              <a:t>- Küçük kız eşyaları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tr-TR" sz="3600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torbaya koyuyor.</a:t>
            </a:r>
            <a:endParaRPr lang="en-US" sz="3600" dirty="0"/>
          </a:p>
        </p:txBody>
      </p:sp>
      <p:pic>
        <p:nvPicPr>
          <p:cNvPr id="29698" name="Picture 2" descr="C:\Users\engin\Desktop\ACC\e0a3e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352928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Berna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bahçeye götürüyor?</a:t>
            </a:r>
            <a:br>
              <a:rPr lang="tr-TR" sz="3600" dirty="0" smtClean="0"/>
            </a:br>
            <a:r>
              <a:rPr lang="tr-TR" sz="3600" dirty="0" smtClean="0"/>
              <a:t>- Berna saksı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dirty="0" smtClean="0">
                <a:solidFill>
                  <a:srgbClr val="FF0000"/>
                </a:solidFill>
              </a:rPr>
              <a:t>ı </a:t>
            </a:r>
            <a:r>
              <a:rPr lang="tr-TR" sz="3600" dirty="0" smtClean="0"/>
              <a:t>bahçeye götürüyor.</a:t>
            </a:r>
            <a:endParaRPr lang="en-US" sz="3600" dirty="0"/>
          </a:p>
        </p:txBody>
      </p:sp>
      <p:pic>
        <p:nvPicPr>
          <p:cNvPr id="30722" name="Picture 2" descr="C:\Users\engin\Desktop\ACC\illustration_cartoon_girl_B10-PSD-0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42493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Cansu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eve götürüyor?</a:t>
            </a:r>
            <a:br>
              <a:rPr lang="tr-TR" sz="3600" dirty="0" smtClean="0"/>
            </a:br>
            <a:r>
              <a:rPr lang="tr-TR" sz="3600" dirty="0" smtClean="0"/>
              <a:t>- Cansu hediye sepeti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eve götürüyor.</a:t>
            </a:r>
            <a:endParaRPr lang="en-US" sz="3600" dirty="0"/>
          </a:p>
        </p:txBody>
      </p:sp>
      <p:pic>
        <p:nvPicPr>
          <p:cNvPr id="31746" name="Picture 2" descr="C:\Users\engin\Desktop\ACC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42493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Emel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uzatıyor?</a:t>
            </a:r>
            <a:br>
              <a:rPr lang="tr-TR" sz="3600" dirty="0" smtClean="0"/>
            </a:br>
            <a:r>
              <a:rPr lang="tr-TR" sz="3600" dirty="0" smtClean="0"/>
              <a:t>- Emel eli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uzatıyor.</a:t>
            </a:r>
            <a:endParaRPr lang="en-US" sz="3600" dirty="0"/>
          </a:p>
        </p:txBody>
      </p:sp>
      <p:pic>
        <p:nvPicPr>
          <p:cNvPr id="32770" name="Picture 2" descr="C:\Users\engin\Desktop\ACC\The-Little-Match-Girl-Gothic-Illustrati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352928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Civciv </a:t>
            </a:r>
            <a:r>
              <a:rPr lang="tr-TR" sz="3600" dirty="0" smtClean="0">
                <a:solidFill>
                  <a:srgbClr val="FF0000"/>
                </a:solidFill>
              </a:rPr>
              <a:t>nereyi</a:t>
            </a:r>
            <a:r>
              <a:rPr lang="tr-TR" sz="3600" dirty="0" smtClean="0"/>
              <a:t> çok seviyor?</a:t>
            </a:r>
            <a:br>
              <a:rPr lang="tr-TR" sz="3600" dirty="0" smtClean="0"/>
            </a:br>
            <a:r>
              <a:rPr lang="tr-TR" sz="3600" dirty="0" smtClean="0"/>
              <a:t>- Civciv Türkiye’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çok seviyor.</a:t>
            </a:r>
            <a:endParaRPr lang="en-US" sz="3600" dirty="0"/>
          </a:p>
        </p:txBody>
      </p:sp>
      <p:pic>
        <p:nvPicPr>
          <p:cNvPr id="34818" name="Picture 2" descr="C:\Users\engin\Desktop\ACC\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7484"/>
          <a:stretch>
            <a:fillRect/>
          </a:stretch>
        </p:blipFill>
        <p:spPr bwMode="auto">
          <a:xfrm>
            <a:off x="539552" y="1556792"/>
            <a:ext cx="806489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Gülşah </a:t>
            </a:r>
            <a:r>
              <a:rPr lang="tr-TR" sz="3600" dirty="0" smtClean="0">
                <a:solidFill>
                  <a:srgbClr val="FF0000"/>
                </a:solidFill>
              </a:rPr>
              <a:t>nereyi</a:t>
            </a:r>
            <a:r>
              <a:rPr lang="tr-TR" sz="3600" dirty="0" smtClean="0"/>
              <a:t> çok beğeniyor?</a:t>
            </a:r>
            <a:br>
              <a:rPr lang="tr-TR" sz="3600" dirty="0" smtClean="0"/>
            </a:br>
            <a:r>
              <a:rPr lang="tr-TR" sz="3600" dirty="0" smtClean="0"/>
              <a:t>- Gülşah İtalya’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ı </a:t>
            </a:r>
            <a:r>
              <a:rPr lang="tr-TR" sz="3600" dirty="0" smtClean="0"/>
              <a:t>çok beğeniyor.</a:t>
            </a:r>
            <a:endParaRPr lang="en-US" sz="3600" dirty="0"/>
          </a:p>
        </p:txBody>
      </p:sp>
      <p:pic>
        <p:nvPicPr>
          <p:cNvPr id="35842" name="Picture 2" descr="C:\Users\engin\Desktop\ACC\gulhan-pisa-kules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35292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400600"/>
          </a:xfrm>
        </p:spPr>
        <p:txBody>
          <a:bodyPr>
            <a:normAutofit fontScale="90000"/>
          </a:bodyPr>
          <a:lstStyle/>
          <a:p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b="1" i="1" dirty="0" smtClean="0"/>
              <a:t>Neyi?  Nereyi? Kimi?</a:t>
            </a:r>
            <a:br>
              <a:rPr lang="tr-TR" sz="3200" b="1" i="1" dirty="0" smtClean="0"/>
            </a:br>
            <a:r>
              <a:rPr lang="tr-TR" sz="3200" dirty="0" smtClean="0"/>
              <a:t>a - ı = </a:t>
            </a:r>
            <a:r>
              <a:rPr lang="tr-TR" sz="3200" b="1" dirty="0" smtClean="0">
                <a:solidFill>
                  <a:srgbClr val="FF0000"/>
                </a:solidFill>
              </a:rPr>
              <a:t>ı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>e - i = </a:t>
            </a:r>
            <a:r>
              <a:rPr lang="tr-TR" sz="3200" b="1" dirty="0" smtClean="0">
                <a:solidFill>
                  <a:srgbClr val="FF0000"/>
                </a:solidFill>
              </a:rPr>
              <a:t>i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>o - u= </a:t>
            </a:r>
            <a:r>
              <a:rPr lang="tr-TR" sz="3200" b="1" dirty="0" smtClean="0">
                <a:solidFill>
                  <a:srgbClr val="FF0000"/>
                </a:solidFill>
              </a:rPr>
              <a:t>u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>ö - ü = </a:t>
            </a:r>
            <a:r>
              <a:rPr lang="tr-TR" sz="3200" b="1" dirty="0" smtClean="0">
                <a:solidFill>
                  <a:srgbClr val="FF0000"/>
                </a:solidFill>
              </a:rPr>
              <a:t>ü</a:t>
            </a:r>
            <a:br>
              <a:rPr lang="tr-TR" sz="3200" b="1" dirty="0" smtClean="0">
                <a:solidFill>
                  <a:srgbClr val="FF0000"/>
                </a:solidFill>
              </a:rPr>
            </a:br>
            <a:r>
              <a:rPr lang="tr-TR" sz="3200" b="1" dirty="0" smtClean="0">
                <a:solidFill>
                  <a:srgbClr val="FF0000"/>
                </a:solidFill>
              </a:rPr>
              <a:t/>
            </a:r>
            <a:br>
              <a:rPr lang="tr-TR" sz="3200" b="1" dirty="0" smtClean="0">
                <a:solidFill>
                  <a:srgbClr val="FF0000"/>
                </a:solidFill>
              </a:rPr>
            </a:br>
            <a:r>
              <a:rPr lang="tr-TR" sz="3200" b="1" dirty="0" smtClean="0">
                <a:solidFill>
                  <a:srgbClr val="FF0000"/>
                </a:solidFill>
              </a:rPr>
              <a:t>ünlü + </a:t>
            </a:r>
            <a:r>
              <a:rPr lang="tr-TR" sz="3200" b="1" dirty="0" smtClean="0">
                <a:solidFill>
                  <a:schemeClr val="tx2"/>
                </a:solidFill>
              </a:rPr>
              <a:t>y</a:t>
            </a:r>
            <a:r>
              <a:rPr lang="tr-TR" sz="3200" b="1" dirty="0" smtClean="0">
                <a:solidFill>
                  <a:srgbClr val="FF0000"/>
                </a:solidFill>
              </a:rPr>
              <a:t> + (ı-i-u-ü)</a:t>
            </a:r>
            <a:br>
              <a:rPr lang="tr-TR" sz="3200" b="1" dirty="0" smtClean="0">
                <a:solidFill>
                  <a:srgbClr val="FF0000"/>
                </a:solidFill>
              </a:rPr>
            </a:br>
            <a:r>
              <a:rPr lang="tr-TR" sz="3200" b="1" dirty="0" smtClean="0"/>
              <a:t>örneğin: arab</a:t>
            </a:r>
            <a:r>
              <a:rPr lang="tr-TR" sz="3200" b="1" u="sng" dirty="0" smtClean="0"/>
              <a:t>a</a:t>
            </a:r>
            <a:r>
              <a:rPr lang="tr-TR" sz="3200" b="1" dirty="0" smtClean="0">
                <a:solidFill>
                  <a:schemeClr val="tx2"/>
                </a:solidFill>
              </a:rPr>
              <a:t>y</a:t>
            </a:r>
            <a:r>
              <a:rPr lang="tr-TR" sz="3200" b="1" dirty="0" smtClean="0">
                <a:solidFill>
                  <a:srgbClr val="FF0000"/>
                </a:solidFill>
              </a:rPr>
              <a:t>ı  </a:t>
            </a:r>
            <a:br>
              <a:rPr lang="tr-TR" sz="3200" b="1" dirty="0" smtClean="0">
                <a:solidFill>
                  <a:srgbClr val="FF0000"/>
                </a:solidFill>
              </a:rPr>
            </a:br>
            <a:r>
              <a:rPr lang="tr-TR" sz="3200" b="1" dirty="0">
                <a:solidFill>
                  <a:srgbClr val="FF0000"/>
                </a:solidFill>
              </a:rPr>
              <a:t> </a:t>
            </a:r>
            <a:r>
              <a:rPr lang="tr-TR" sz="3200" b="1" dirty="0" smtClean="0">
                <a:solidFill>
                  <a:srgbClr val="FF0000"/>
                </a:solidFill>
              </a:rPr>
              <a:t>                 </a:t>
            </a:r>
            <a:r>
              <a:rPr lang="tr-TR" sz="3200" b="1" dirty="0" smtClean="0"/>
              <a:t>ked</a:t>
            </a:r>
            <a:r>
              <a:rPr lang="tr-TR" sz="3200" b="1" u="sng" dirty="0" smtClean="0"/>
              <a:t>i</a:t>
            </a:r>
            <a:r>
              <a:rPr lang="tr-TR" sz="3200" b="1" dirty="0" smtClean="0">
                <a:solidFill>
                  <a:schemeClr val="tx2"/>
                </a:solidFill>
              </a:rPr>
              <a:t>y</a:t>
            </a:r>
            <a:r>
              <a:rPr lang="tr-TR" sz="3200" b="1" dirty="0" smtClean="0">
                <a:solidFill>
                  <a:srgbClr val="FF0000"/>
                </a:solidFill>
              </a:rPr>
              <a:t>i</a:t>
            </a:r>
            <a:br>
              <a:rPr lang="tr-TR" sz="3200" b="1" dirty="0" smtClean="0">
                <a:solidFill>
                  <a:srgbClr val="FF0000"/>
                </a:solidFill>
              </a:rPr>
            </a:br>
            <a:r>
              <a:rPr lang="tr-TR" sz="3200" b="1" dirty="0">
                <a:solidFill>
                  <a:srgbClr val="FF0000"/>
                </a:solidFill>
              </a:rPr>
              <a:t> </a:t>
            </a:r>
            <a:r>
              <a:rPr lang="tr-TR" sz="3200" b="1" dirty="0" smtClean="0">
                <a:solidFill>
                  <a:srgbClr val="FF0000"/>
                </a:solidFill>
              </a:rPr>
              <a:t>                 </a:t>
            </a:r>
            <a:r>
              <a:rPr lang="tr-TR" sz="3200" b="1" dirty="0" smtClean="0"/>
              <a:t>üt</a:t>
            </a:r>
            <a:r>
              <a:rPr lang="tr-TR" sz="3200" b="1" u="sng" dirty="0" smtClean="0"/>
              <a:t>ü</a:t>
            </a:r>
            <a:r>
              <a:rPr lang="tr-TR" sz="3200" b="1" dirty="0" smtClean="0">
                <a:solidFill>
                  <a:schemeClr val="tx2"/>
                </a:solidFill>
              </a:rPr>
              <a:t>y</a:t>
            </a:r>
            <a:r>
              <a:rPr lang="tr-TR" sz="3200" b="1" dirty="0" smtClean="0">
                <a:solidFill>
                  <a:srgbClr val="FF0000"/>
                </a:solidFill>
              </a:rPr>
              <a:t>ü</a:t>
            </a:r>
            <a:br>
              <a:rPr lang="tr-TR" sz="3200" b="1" dirty="0" smtClean="0">
                <a:solidFill>
                  <a:srgbClr val="FF0000"/>
                </a:solidFill>
              </a:rPr>
            </a:br>
            <a:r>
              <a:rPr lang="tr-TR" sz="3200" dirty="0" smtClean="0"/>
              <a:t/>
            </a:r>
            <a:br>
              <a:rPr lang="tr-TR" sz="3200" dirty="0" smtClean="0"/>
            </a:br>
            <a:endParaRPr lang="en-US" sz="32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r>
              <a:rPr lang="tr-TR" sz="3200" dirty="0" smtClean="0">
                <a:solidFill>
                  <a:srgbClr val="00B050"/>
                </a:solidFill>
              </a:rPr>
              <a:t>isim tamlaması </a:t>
            </a:r>
            <a:r>
              <a:rPr lang="tr-TR" sz="3200" dirty="0" smtClean="0"/>
              <a:t>+ </a:t>
            </a:r>
            <a:r>
              <a:rPr lang="tr-TR" sz="3200" b="1" dirty="0" smtClean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tr-TR" sz="3200" dirty="0" smtClean="0"/>
              <a:t> + </a:t>
            </a:r>
            <a:r>
              <a:rPr lang="tr-TR" sz="3200" dirty="0" smtClean="0">
                <a:solidFill>
                  <a:srgbClr val="FF0000"/>
                </a:solidFill>
              </a:rPr>
              <a:t>belirtme durumu</a:t>
            </a:r>
            <a:br>
              <a:rPr lang="tr-TR" sz="3200" dirty="0" smtClean="0">
                <a:solidFill>
                  <a:srgbClr val="FF0000"/>
                </a:solidFill>
              </a:rPr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>örneğin: </a:t>
            </a:r>
            <a:r>
              <a:rPr lang="tr-TR" sz="3200" dirty="0" smtClean="0">
                <a:solidFill>
                  <a:srgbClr val="00B050"/>
                </a:solidFill>
              </a:rPr>
              <a:t>arabanın camı</a:t>
            </a:r>
            <a:r>
              <a:rPr lang="tr-TR" sz="3200" b="1" dirty="0" smtClean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tr-TR" sz="3200" dirty="0" smtClean="0">
                <a:solidFill>
                  <a:srgbClr val="FF0000"/>
                </a:solidFill>
              </a:rPr>
              <a:t>ı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>                    </a:t>
            </a:r>
            <a:r>
              <a:rPr lang="tr-TR" sz="3200" dirty="0" smtClean="0">
                <a:solidFill>
                  <a:srgbClr val="00B050"/>
                </a:solidFill>
              </a:rPr>
              <a:t>domates çorbası</a:t>
            </a:r>
            <a:r>
              <a:rPr lang="tr-TR" sz="3200" b="1" dirty="0" smtClean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tr-TR" sz="3200" dirty="0" smtClean="0">
                <a:solidFill>
                  <a:srgbClr val="FF0000"/>
                </a:solidFill>
              </a:rPr>
              <a:t>ı</a:t>
            </a:r>
            <a:br>
              <a:rPr lang="tr-TR" sz="3200" dirty="0" smtClean="0">
                <a:solidFill>
                  <a:srgbClr val="FF0000"/>
                </a:solidFill>
              </a:rPr>
            </a:br>
            <a:r>
              <a:rPr lang="tr-TR" sz="3200" dirty="0" smtClean="0">
                <a:solidFill>
                  <a:srgbClr val="FF0000"/>
                </a:solidFill>
              </a:rPr>
              <a:t>            </a:t>
            </a:r>
            <a:r>
              <a:rPr lang="tr-TR" sz="3200" dirty="0" smtClean="0">
                <a:solidFill>
                  <a:srgbClr val="00B050"/>
                </a:solidFill>
              </a:rPr>
              <a:t>futbol topu</a:t>
            </a:r>
            <a:r>
              <a:rPr lang="tr-TR" sz="3200" b="1" dirty="0" smtClean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tr-TR" sz="3200" dirty="0" smtClean="0">
                <a:solidFill>
                  <a:srgbClr val="FF0000"/>
                </a:solidFill>
              </a:rPr>
              <a:t>u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>          </a:t>
            </a:r>
            <a:r>
              <a:rPr lang="tr-TR" sz="3200" dirty="0" smtClean="0">
                <a:solidFill>
                  <a:srgbClr val="00B050"/>
                </a:solidFill>
              </a:rPr>
              <a:t>evin kapısı</a:t>
            </a:r>
            <a:r>
              <a:rPr lang="tr-TR" sz="3200" b="1" dirty="0" smtClean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tr-TR" sz="3200" dirty="0" smtClean="0">
                <a:solidFill>
                  <a:srgbClr val="FF0000"/>
                </a:solidFill>
              </a:rPr>
              <a:t>ı</a:t>
            </a:r>
            <a:endParaRPr lang="tr-TR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r>
              <a:rPr lang="tr-TR" sz="5400" dirty="0" smtClean="0"/>
              <a:t>Belirtme durumu</a:t>
            </a:r>
            <a:br>
              <a:rPr lang="tr-TR" sz="5400" dirty="0" smtClean="0"/>
            </a:br>
            <a:r>
              <a:rPr lang="tr-TR" sz="5400" dirty="0" smtClean="0"/>
              <a:t/>
            </a:r>
            <a:br>
              <a:rPr lang="tr-TR" sz="5400" dirty="0" smtClean="0"/>
            </a:br>
            <a:r>
              <a:rPr lang="tr-TR" sz="5400" b="1" i="1" dirty="0" smtClean="0"/>
              <a:t>KİMİ?</a:t>
            </a:r>
            <a:endParaRPr lang="en-US" sz="54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Aysu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okula götürüyor?</a:t>
            </a:r>
            <a:br>
              <a:rPr lang="tr-TR" sz="3600" dirty="0" smtClean="0"/>
            </a:br>
            <a:r>
              <a:rPr lang="tr-TR" sz="3600" dirty="0" smtClean="0"/>
              <a:t>- Aysu Tolga’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okula götürüyor.</a:t>
            </a:r>
            <a:endParaRPr lang="en-US" sz="3600" dirty="0"/>
          </a:p>
        </p:txBody>
      </p:sp>
      <p:pic>
        <p:nvPicPr>
          <p:cNvPr id="33794" name="Picture 2" descr="C:\Users\engin\Desktop\ACC\coloriage-caillou-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2317"/>
          <a:stretch>
            <a:fillRect/>
          </a:stretch>
        </p:blipFill>
        <p:spPr bwMode="auto">
          <a:xfrm>
            <a:off x="539552" y="1484784"/>
            <a:ext cx="806489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Aysun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tarıyor?</a:t>
            </a:r>
            <a:br>
              <a:rPr lang="tr-TR" sz="3600" dirty="0" smtClean="0"/>
            </a:br>
            <a:r>
              <a:rPr lang="tr-TR" sz="3600" dirty="0" smtClean="0"/>
              <a:t>- Aysun saçı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tr-TR" sz="3600" b="1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tarıyor.</a:t>
            </a:r>
            <a:endParaRPr lang="en-US" sz="3600" dirty="0"/>
          </a:p>
        </p:txBody>
      </p:sp>
      <p:pic>
        <p:nvPicPr>
          <p:cNvPr id="3074" name="Picture 2" descr="C:\Users\engin\Desktop\ACC\saç-bakım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28092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Tekin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beğeniyor?</a:t>
            </a:r>
            <a:br>
              <a:rPr lang="tr-TR" sz="3600" dirty="0" smtClean="0"/>
            </a:br>
            <a:r>
              <a:rPr lang="tr-TR" sz="3600" dirty="0" smtClean="0"/>
              <a:t>- Tekin Sibel’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beğeniyor.</a:t>
            </a:r>
            <a:endParaRPr lang="en-US" sz="3600" dirty="0"/>
          </a:p>
        </p:txBody>
      </p:sp>
      <p:pic>
        <p:nvPicPr>
          <p:cNvPr id="36866" name="Picture 2" descr="C:\Users\engin\Desktop\ACC\se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820891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Işıl </a:t>
            </a:r>
            <a:r>
              <a:rPr lang="tr-TR" sz="3600" dirty="0" smtClean="0">
                <a:solidFill>
                  <a:srgbClr val="FF0000"/>
                </a:solidFill>
              </a:rPr>
              <a:t>kimi </a:t>
            </a:r>
            <a:r>
              <a:rPr lang="tr-TR" sz="3600" dirty="0" smtClean="0"/>
              <a:t>öpüyor?</a:t>
            </a:r>
            <a:br>
              <a:rPr lang="tr-TR" sz="3600" dirty="0" smtClean="0"/>
            </a:br>
            <a:r>
              <a:rPr lang="tr-TR" sz="3600" dirty="0" smtClean="0"/>
              <a:t>- Işıl Turgut’</a:t>
            </a:r>
            <a:r>
              <a:rPr lang="tr-TR" sz="3600" b="1" dirty="0" smtClean="0">
                <a:solidFill>
                  <a:srgbClr val="FF0000"/>
                </a:solidFill>
              </a:rPr>
              <a:t>u </a:t>
            </a:r>
            <a:r>
              <a:rPr lang="tr-TR" sz="3600" dirty="0" smtClean="0"/>
              <a:t>öpüyor.</a:t>
            </a:r>
            <a:endParaRPr lang="en-US" sz="3600" dirty="0"/>
          </a:p>
        </p:txBody>
      </p:sp>
      <p:pic>
        <p:nvPicPr>
          <p:cNvPr id="37890" name="Picture 2" descr="C:\Users\engin\Desktop\ACC\kids-valentines-coloring-p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136904" cy="51125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Prens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seviyor?</a:t>
            </a:r>
            <a:br>
              <a:rPr lang="tr-TR" sz="3600" dirty="0" smtClean="0"/>
            </a:br>
            <a:r>
              <a:rPr lang="tr-TR" sz="3600" dirty="0" smtClean="0"/>
              <a:t>- Prens prenses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seviyor.</a:t>
            </a:r>
            <a:endParaRPr lang="en-US" sz="3600" dirty="0"/>
          </a:p>
        </p:txBody>
      </p:sp>
      <p:pic>
        <p:nvPicPr>
          <p:cNvPr id="38914" name="Picture 2" descr="C:\Users\engin\Desktop\ACC\154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28092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Tuncay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sandalla gezdiriyor?</a:t>
            </a:r>
            <a:br>
              <a:rPr lang="tr-TR" sz="3600" dirty="0" smtClean="0"/>
            </a:br>
            <a:r>
              <a:rPr lang="tr-TR" sz="3600" dirty="0" smtClean="0"/>
              <a:t>- Tuncay Meltem’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sandalla gezdiriyor.</a:t>
            </a:r>
            <a:endParaRPr lang="en-US" sz="3600" dirty="0"/>
          </a:p>
        </p:txBody>
      </p:sp>
      <p:pic>
        <p:nvPicPr>
          <p:cNvPr id="39938" name="Picture 2" descr="C:\Users\engin\Desktop\ACC\resim_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208911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Süpermen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kurtarıyor?</a:t>
            </a:r>
            <a:br>
              <a:rPr lang="tr-TR" sz="3600" dirty="0" smtClean="0"/>
            </a:br>
            <a:r>
              <a:rPr lang="tr-TR" sz="3600" dirty="0" smtClean="0"/>
              <a:t>- Süpermen Gizem’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kurtarıyor.</a:t>
            </a:r>
            <a:endParaRPr lang="en-US" sz="3600" dirty="0"/>
          </a:p>
        </p:txBody>
      </p:sp>
      <p:pic>
        <p:nvPicPr>
          <p:cNvPr id="40962" name="Picture 2" descr="C:\Users\engin\Desktop\ACC\superm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848872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Taksici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eve götürüyor?</a:t>
            </a:r>
            <a:br>
              <a:rPr lang="tr-TR" sz="3600" dirty="0" smtClean="0"/>
            </a:br>
            <a:r>
              <a:rPr lang="tr-TR" sz="3600" dirty="0" smtClean="0"/>
              <a:t>- Taksici Nurten’</a:t>
            </a:r>
            <a:r>
              <a:rPr lang="tr-TR" sz="3600" b="1" dirty="0" smtClean="0">
                <a:solidFill>
                  <a:srgbClr val="FF0000"/>
                </a:solidFill>
              </a:rPr>
              <a:t>i </a:t>
            </a:r>
            <a:r>
              <a:rPr lang="tr-TR" sz="3600" dirty="0" smtClean="0"/>
              <a:t>eve götürüyor.</a:t>
            </a:r>
            <a:endParaRPr lang="en-US" sz="3600" dirty="0"/>
          </a:p>
        </p:txBody>
      </p:sp>
      <p:pic>
        <p:nvPicPr>
          <p:cNvPr id="41986" name="Picture 2" descr="C:\Users\engin\Desktop\ACC\12079356-cartoon-car-taxi-with-a-man-driver-and-passenger-a-woman-contours-vector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424936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İpek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bekliyor?</a:t>
            </a:r>
            <a:br>
              <a:rPr lang="tr-TR" sz="3600" dirty="0" smtClean="0"/>
            </a:br>
            <a:r>
              <a:rPr lang="tr-TR" sz="3600" dirty="0" smtClean="0"/>
              <a:t>- İpek Levent’</a:t>
            </a:r>
            <a:r>
              <a:rPr lang="tr-TR" sz="3600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bekliyor.</a:t>
            </a:r>
            <a:endParaRPr lang="en-US" sz="3600" dirty="0"/>
          </a:p>
        </p:txBody>
      </p:sp>
      <p:pic>
        <p:nvPicPr>
          <p:cNvPr id="43010" name="Picture 2" descr="C:\Users\engin\Desktop\ACC\İçer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136904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Oktay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çağırıyor?</a:t>
            </a:r>
            <a:br>
              <a:rPr lang="tr-TR" sz="3600" dirty="0" smtClean="0"/>
            </a:br>
            <a:r>
              <a:rPr lang="tr-TR" sz="3600" dirty="0" smtClean="0"/>
              <a:t>- Oktay polis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çağırıyor.</a:t>
            </a:r>
            <a:endParaRPr lang="en-US" sz="3600" dirty="0"/>
          </a:p>
        </p:txBody>
      </p:sp>
      <p:pic>
        <p:nvPicPr>
          <p:cNvPr id="44034" name="Picture 2" descr="C:\Users\engin\Desktop\ACC\23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640960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Mete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koruyor?</a:t>
            </a:r>
            <a:br>
              <a:rPr lang="tr-TR" sz="3600" dirty="0" smtClean="0"/>
            </a:br>
            <a:r>
              <a:rPr lang="tr-TR" sz="3600" dirty="0" smtClean="0"/>
              <a:t>- Mete Burcu’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u</a:t>
            </a:r>
            <a:r>
              <a:rPr lang="tr-TR" sz="3600" dirty="0" smtClean="0"/>
              <a:t> koruyor.</a:t>
            </a:r>
            <a:endParaRPr lang="en-US" sz="3600" dirty="0"/>
          </a:p>
        </p:txBody>
      </p:sp>
      <p:pic>
        <p:nvPicPr>
          <p:cNvPr id="45058" name="Picture 2" descr="C:\Users\engin\Desktop\ACC\ahm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0891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Doktor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muayane ediyor?</a:t>
            </a:r>
            <a:br>
              <a:rPr lang="tr-TR" sz="3600" dirty="0" smtClean="0"/>
            </a:br>
            <a:r>
              <a:rPr lang="tr-TR" sz="3600" dirty="0" smtClean="0"/>
              <a:t>- Doktor hasta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ı </a:t>
            </a:r>
            <a:r>
              <a:rPr lang="tr-TR" sz="3600" dirty="0" smtClean="0"/>
              <a:t>muayene ediyor.</a:t>
            </a:r>
            <a:endParaRPr lang="en-US" sz="3600" dirty="0"/>
          </a:p>
        </p:txBody>
      </p:sp>
      <p:pic>
        <p:nvPicPr>
          <p:cNvPr id="46082" name="Picture 2" descr="C:\Users\engin\Desktop\ACC\yaramaz-cocuk-doktor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7992888" cy="5040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Ece </a:t>
            </a:r>
            <a:r>
              <a:rPr lang="tr-TR" sz="3600" dirty="0" smtClean="0">
                <a:solidFill>
                  <a:srgbClr val="FF0000"/>
                </a:solidFill>
              </a:rPr>
              <a:t>nereyi</a:t>
            </a:r>
            <a:r>
              <a:rPr lang="tr-TR" sz="3600" dirty="0" smtClean="0"/>
              <a:t> süpürüyor?</a:t>
            </a:r>
            <a:br>
              <a:rPr lang="tr-TR" sz="3600" dirty="0" smtClean="0"/>
            </a:br>
            <a:r>
              <a:rPr lang="tr-TR" sz="3600" dirty="0" smtClean="0"/>
              <a:t>- Ece bahçe</a:t>
            </a:r>
            <a:r>
              <a:rPr lang="tr-TR" sz="3600" dirty="0" smtClean="0">
                <a:solidFill>
                  <a:schemeClr val="accent1"/>
                </a:solidFill>
              </a:rPr>
              <a:t>y</a:t>
            </a:r>
            <a:r>
              <a:rPr lang="tr-TR" sz="3600" b="1" dirty="0" smtClean="0">
                <a:solidFill>
                  <a:srgbClr val="FF0000"/>
                </a:solidFill>
              </a:rPr>
              <a:t>i </a:t>
            </a:r>
            <a:r>
              <a:rPr lang="tr-TR" sz="3600" dirty="0" smtClean="0"/>
              <a:t>süpürüyor.</a:t>
            </a:r>
            <a:endParaRPr lang="en-US" sz="3600" dirty="0"/>
          </a:p>
        </p:txBody>
      </p:sp>
      <p:pic>
        <p:nvPicPr>
          <p:cNvPr id="4098" name="Picture 2" descr="C:\Users\engin\Desktop\ACC\906dbdb8d4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136904" cy="47525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Seda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düşünüyor?</a:t>
            </a:r>
            <a:br>
              <a:rPr lang="tr-TR" sz="3600" dirty="0" smtClean="0"/>
            </a:br>
            <a:r>
              <a:rPr lang="tr-TR" sz="3600" dirty="0" smtClean="0"/>
              <a:t>- Seda Ersin’</a:t>
            </a:r>
            <a:r>
              <a:rPr lang="tr-TR" sz="3600" dirty="0" smtClean="0">
                <a:solidFill>
                  <a:srgbClr val="FF0000"/>
                </a:solidFill>
              </a:rPr>
              <a:t>i</a:t>
            </a:r>
            <a:r>
              <a:rPr lang="tr-TR" sz="3600" b="1" dirty="0" smtClean="0">
                <a:solidFill>
                  <a:srgbClr val="FF0000"/>
                </a:solidFill>
              </a:rPr>
              <a:t> </a:t>
            </a:r>
            <a:r>
              <a:rPr lang="tr-TR" sz="3600" dirty="0" smtClean="0"/>
              <a:t>düşünüyor.</a:t>
            </a:r>
            <a:endParaRPr lang="en-US" sz="3600" dirty="0"/>
          </a:p>
        </p:txBody>
      </p:sp>
      <p:pic>
        <p:nvPicPr>
          <p:cNvPr id="47106" name="Picture 2" descr="C:\Users\engin\Desktop\ACC\pamuk_prenses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80920" cy="5112568"/>
          </a:xfrm>
          <a:prstGeom prst="rect">
            <a:avLst/>
          </a:prstGeom>
          <a:noFill/>
        </p:spPr>
      </p:pic>
      <p:sp>
        <p:nvSpPr>
          <p:cNvPr id="4" name="3 Bulut Belirtme Çizgisi"/>
          <p:cNvSpPr/>
          <p:nvPr/>
        </p:nvSpPr>
        <p:spPr>
          <a:xfrm>
            <a:off x="5940152" y="1268760"/>
            <a:ext cx="3024336" cy="1584176"/>
          </a:xfrm>
          <a:prstGeom prst="cloud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36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ERSİN</a:t>
            </a:r>
            <a:endParaRPr lang="tr-TR" sz="36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Oğuz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yere düşürüyor?</a:t>
            </a:r>
            <a:br>
              <a:rPr lang="tr-TR" sz="3600" dirty="0" smtClean="0"/>
            </a:br>
            <a:r>
              <a:rPr lang="tr-TR" sz="3600" dirty="0" smtClean="0"/>
              <a:t>- Oğuz Soner’</a:t>
            </a:r>
            <a:r>
              <a:rPr lang="tr-TR" sz="3600" b="1" dirty="0" smtClean="0">
                <a:solidFill>
                  <a:srgbClr val="FF0000"/>
                </a:solidFill>
              </a:rPr>
              <a:t>i </a:t>
            </a:r>
            <a:r>
              <a:rPr lang="tr-TR" sz="3600" dirty="0" smtClean="0"/>
              <a:t>yere düşürüyor.</a:t>
            </a:r>
            <a:endParaRPr lang="en-US" sz="3600" dirty="0"/>
          </a:p>
        </p:txBody>
      </p:sp>
      <p:pic>
        <p:nvPicPr>
          <p:cNvPr id="48130" name="Picture 2" descr="C:\Users\engin\Desktop\ACC\free-wallpaper-5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352928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Ceren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dinliyor?</a:t>
            </a:r>
            <a:br>
              <a:rPr lang="tr-TR" sz="3600" dirty="0" smtClean="0"/>
            </a:br>
            <a:r>
              <a:rPr lang="tr-TR" sz="3600" dirty="0" smtClean="0"/>
              <a:t>- Ceren Kemal’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dinliyor.</a:t>
            </a:r>
            <a:endParaRPr lang="en-US" sz="3600" dirty="0"/>
          </a:p>
        </p:txBody>
      </p:sp>
      <p:pic>
        <p:nvPicPr>
          <p:cNvPr id="49154" name="Picture 2" descr="C:\Users\engin\Desktop\ACC\15758826-cartoon-drawings-of-fashionable-children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064896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Şule </a:t>
            </a:r>
            <a:r>
              <a:rPr lang="tr-TR" sz="3600" dirty="0" smtClean="0">
                <a:solidFill>
                  <a:srgbClr val="FF0000"/>
                </a:solidFill>
              </a:rPr>
              <a:t>kimi</a:t>
            </a:r>
            <a:r>
              <a:rPr lang="tr-TR" sz="3600" dirty="0" smtClean="0"/>
              <a:t> çağırıyor?</a:t>
            </a:r>
            <a:br>
              <a:rPr lang="tr-TR" sz="3600" dirty="0" smtClean="0"/>
            </a:br>
            <a:r>
              <a:rPr lang="tr-TR" sz="3600" dirty="0" smtClean="0"/>
              <a:t>- Şule Özgür’</a:t>
            </a:r>
            <a:r>
              <a:rPr lang="tr-TR" sz="3600" b="1" dirty="0" smtClean="0">
                <a:solidFill>
                  <a:srgbClr val="FF0000"/>
                </a:solidFill>
              </a:rPr>
              <a:t>ü</a:t>
            </a:r>
            <a:r>
              <a:rPr lang="tr-TR" sz="3600" dirty="0" smtClean="0"/>
              <a:t> çağırıyor.</a:t>
            </a:r>
            <a:endParaRPr lang="en-US" sz="3600" dirty="0"/>
          </a:p>
        </p:txBody>
      </p:sp>
      <p:pic>
        <p:nvPicPr>
          <p:cNvPr id="50178" name="Picture 2" descr="C:\Users\engin\Desktop\ACC\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338"/>
          <a:stretch>
            <a:fillRect/>
          </a:stretch>
        </p:blipFill>
        <p:spPr bwMode="auto">
          <a:xfrm>
            <a:off x="395536" y="1484784"/>
            <a:ext cx="8424936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Ahmet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k</a:t>
            </a:r>
            <a:r>
              <a:rPr lang="tr-TR" b="1" dirty="0" smtClean="0">
                <a:solidFill>
                  <a:srgbClr val="FF0000"/>
                </a:solidFill>
              </a:rPr>
              <a:t>imi</a:t>
            </a:r>
            <a:r>
              <a:rPr lang="tr-TR" dirty="0" smtClean="0"/>
              <a:t> </a:t>
            </a:r>
            <a:r>
              <a:rPr lang="tr-TR" dirty="0" smtClean="0"/>
              <a:t>seviyor?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>
                <a:solidFill>
                  <a:srgbClr val="FF0000"/>
                </a:solidFill>
              </a:rPr>
              <a:t>Beni</a:t>
            </a:r>
            <a:r>
              <a:rPr lang="tr-TR" dirty="0" smtClean="0"/>
              <a:t> seviyor                         </a:t>
            </a:r>
            <a:r>
              <a:rPr lang="tr-TR" dirty="0" smtClean="0">
                <a:solidFill>
                  <a:srgbClr val="FF0000"/>
                </a:solidFill>
              </a:rPr>
              <a:t>Bizi</a:t>
            </a:r>
            <a:r>
              <a:rPr lang="tr-TR" dirty="0" smtClean="0"/>
              <a:t> seviyor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Seni</a:t>
            </a:r>
            <a:r>
              <a:rPr lang="tr-TR" dirty="0" smtClean="0"/>
              <a:t> seviyor                         </a:t>
            </a:r>
            <a:r>
              <a:rPr lang="tr-TR" dirty="0" smtClean="0">
                <a:solidFill>
                  <a:srgbClr val="FF0000"/>
                </a:solidFill>
              </a:rPr>
              <a:t>Sizi</a:t>
            </a:r>
            <a:r>
              <a:rPr lang="tr-TR" dirty="0" smtClean="0"/>
              <a:t> seviyor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Onu</a:t>
            </a:r>
            <a:r>
              <a:rPr lang="tr-TR" dirty="0" smtClean="0"/>
              <a:t> seviyor                         </a:t>
            </a:r>
            <a:r>
              <a:rPr lang="tr-TR" dirty="0" smtClean="0">
                <a:solidFill>
                  <a:srgbClr val="FF0000"/>
                </a:solidFill>
              </a:rPr>
              <a:t>Onları</a:t>
            </a:r>
            <a:r>
              <a:rPr lang="tr-TR" dirty="0" smtClean="0"/>
              <a:t> seviyor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i="1" dirty="0" smtClean="0"/>
              <a:t/>
            </a:r>
            <a:br>
              <a:rPr lang="tr-TR" sz="3200" b="1" i="1" dirty="0" smtClean="0"/>
            </a:br>
            <a:r>
              <a:rPr lang="tr-TR" sz="3200" b="1" i="1" dirty="0" smtClean="0"/>
              <a:t>Efe’nin Bir Günü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tr-TR" sz="2400" dirty="0" smtClean="0"/>
              <a:t>Efe sabah saat yedi___ kalkıyor. Yataktan kalk____ sonra banyo__ giriyor. Banyo___ el____, yüz_____ yıkıyor ve dişler____ fırçalıyor. Banyodan çık_____ sonra mutfak__ gidiyor.  Mutfak___ kahvaltısı____ yapıyor. Süt____ içtikten sonra gömlek____ ütülüyor, ayakkabısı____ boyuyor. Evden çık_____ önce çantası____ hazırlıyor, ceket___ giyiyor ve okul___ gidiyor.  Efe otobüs durak______Aslı___  bekliyor. </a:t>
            </a:r>
            <a:r>
              <a:rPr lang="tr-TR" sz="2400" dirty="0" smtClean="0"/>
              <a:t>Efe</a:t>
            </a:r>
            <a:r>
              <a:rPr lang="en-US" sz="2400" dirty="0" smtClean="0"/>
              <a:t>,</a:t>
            </a:r>
            <a:r>
              <a:rPr lang="tr-TR" sz="2400" dirty="0" smtClean="0"/>
              <a:t> </a:t>
            </a:r>
            <a:r>
              <a:rPr lang="tr-TR" sz="2400" dirty="0" smtClean="0"/>
              <a:t>Aslı____ beğeniyor. Dersler bit_____ sonra eve beraber dönüyorlar. </a:t>
            </a:r>
            <a:r>
              <a:rPr lang="tr-TR" sz="2400" dirty="0" smtClean="0"/>
              <a:t>Efe</a:t>
            </a:r>
            <a:r>
              <a:rPr lang="en-US" sz="2400" dirty="0" smtClean="0"/>
              <a:t>,</a:t>
            </a:r>
            <a:r>
              <a:rPr lang="tr-TR" sz="2400" dirty="0" smtClean="0"/>
              <a:t> </a:t>
            </a:r>
            <a:r>
              <a:rPr lang="tr-TR" sz="2400" dirty="0" smtClean="0"/>
              <a:t>eve dön____ sonra yemek___ yiyor ve ödev____ yapıyor. Biraz Tv seyret_____ sonra oda___ gidiyor ve uyuyor.</a:t>
            </a:r>
            <a:endParaRPr lang="en-US" sz="24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tr-TR" sz="6000" b="1" i="1" dirty="0" smtClean="0"/>
              <a:t>TEŞEKKÜRLER</a:t>
            </a:r>
            <a:br>
              <a:rPr lang="tr-TR" sz="6000" b="1" i="1" dirty="0" smtClean="0"/>
            </a:br>
            <a:r>
              <a:rPr lang="tr-TR" sz="6000" b="1" i="1" dirty="0" smtClean="0"/>
              <a:t/>
            </a:r>
            <a:br>
              <a:rPr lang="tr-TR" sz="6000" b="1" i="1" dirty="0" smtClean="0"/>
            </a:br>
            <a:r>
              <a:rPr lang="en-US" dirty="0" err="1" smtClean="0"/>
              <a:t>Feyhan</a:t>
            </a:r>
            <a:r>
              <a:rPr lang="en-US" dirty="0" smtClean="0"/>
              <a:t> RU</a:t>
            </a:r>
            <a:r>
              <a:rPr lang="tr-TR" dirty="0" smtClean="0"/>
              <a:t>ŞİD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ÜSKÜP YETKM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600" dirty="0" smtClean="0"/>
              <a:t>- Cem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suluyor?</a:t>
            </a:r>
            <a:br>
              <a:rPr lang="tr-TR" sz="3600" dirty="0" smtClean="0"/>
            </a:br>
            <a:r>
              <a:rPr lang="tr-TR" sz="3600" dirty="0" smtClean="0"/>
              <a:t>- Cem çiçekler</a:t>
            </a:r>
            <a:r>
              <a:rPr lang="tr-TR" sz="3600" b="1" dirty="0" smtClean="0">
                <a:solidFill>
                  <a:srgbClr val="FF0000"/>
                </a:solidFill>
              </a:rPr>
              <a:t>i</a:t>
            </a:r>
            <a:r>
              <a:rPr lang="tr-TR" sz="3600" dirty="0" smtClean="0"/>
              <a:t> suluyor.</a:t>
            </a:r>
            <a:endParaRPr lang="en-US" sz="3600" dirty="0"/>
          </a:p>
        </p:txBody>
      </p:sp>
      <p:pic>
        <p:nvPicPr>
          <p:cNvPr id="5122" name="Picture 2" descr="C:\Users\engin\Desktop\ACC\imagesCA3SPD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8136904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4000" dirty="0" smtClean="0"/>
              <a:t>- Ayı </a:t>
            </a:r>
            <a:r>
              <a:rPr lang="tr-TR" sz="4000" dirty="0" smtClean="0">
                <a:solidFill>
                  <a:srgbClr val="FF0000"/>
                </a:solidFill>
              </a:rPr>
              <a:t>neyi</a:t>
            </a:r>
            <a:r>
              <a:rPr lang="tr-TR" sz="4000" dirty="0" smtClean="0"/>
              <a:t> açıyor?</a:t>
            </a:r>
            <a:br>
              <a:rPr lang="tr-TR" sz="4000" dirty="0" smtClean="0"/>
            </a:br>
            <a:r>
              <a:rPr lang="tr-TR" sz="4000" dirty="0" smtClean="0"/>
              <a:t>- Ayı kapı</a:t>
            </a:r>
            <a:r>
              <a:rPr lang="tr-TR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tr-TR" sz="4000" b="1" dirty="0" smtClean="0">
                <a:solidFill>
                  <a:srgbClr val="FF0000"/>
                </a:solidFill>
              </a:rPr>
              <a:t>ı</a:t>
            </a:r>
            <a:r>
              <a:rPr lang="tr-TR" sz="4000" dirty="0" smtClean="0"/>
              <a:t> açıyor</a:t>
            </a:r>
            <a:r>
              <a:rPr lang="tr-TR" sz="3600" dirty="0" smtClean="0"/>
              <a:t>.</a:t>
            </a:r>
            <a:endParaRPr lang="en-US" sz="3600" dirty="0"/>
          </a:p>
        </p:txBody>
      </p:sp>
      <p:pic>
        <p:nvPicPr>
          <p:cNvPr id="6147" name="Picture 3" descr="C:\Users\engin\Desktop\ACC\063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8219"/>
          <a:stretch>
            <a:fillRect/>
          </a:stretch>
        </p:blipFill>
        <p:spPr bwMode="auto">
          <a:xfrm>
            <a:off x="683568" y="1412776"/>
            <a:ext cx="806489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600" dirty="0" smtClean="0"/>
              <a:t>- Mert </a:t>
            </a:r>
            <a:r>
              <a:rPr lang="tr-TR" sz="3600" dirty="0" smtClean="0">
                <a:solidFill>
                  <a:srgbClr val="FF0000"/>
                </a:solidFill>
              </a:rPr>
              <a:t>neyi</a:t>
            </a:r>
            <a:r>
              <a:rPr lang="tr-TR" sz="3600" dirty="0" smtClean="0"/>
              <a:t> atıyor?</a:t>
            </a:r>
            <a:br>
              <a:rPr lang="tr-TR" sz="3600" dirty="0" smtClean="0"/>
            </a:br>
            <a:r>
              <a:rPr lang="tr-TR" sz="3600" dirty="0" smtClean="0"/>
              <a:t>- Mert tenis topu</a:t>
            </a:r>
            <a:r>
              <a:rPr lang="tr-TR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tr-TR" sz="3600" dirty="0" smtClean="0">
                <a:solidFill>
                  <a:srgbClr val="FF0000"/>
                </a:solidFill>
              </a:rPr>
              <a:t>u</a:t>
            </a:r>
            <a:r>
              <a:rPr lang="tr-TR" sz="3600" dirty="0" smtClean="0"/>
              <a:t> atıyor.</a:t>
            </a:r>
            <a:endParaRPr lang="en-US" sz="3600" dirty="0"/>
          </a:p>
        </p:txBody>
      </p:sp>
      <p:pic>
        <p:nvPicPr>
          <p:cNvPr id="7170" name="Picture 2" descr="C:\Users\engin\Desktop\ACC\atma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208912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- Canan </a:t>
            </a:r>
            <a:r>
              <a:rPr lang="tr-TR" sz="3600" dirty="0" smtClean="0">
                <a:solidFill>
                  <a:srgbClr val="FF0000"/>
                </a:solidFill>
              </a:rPr>
              <a:t>neleri</a:t>
            </a:r>
            <a:r>
              <a:rPr lang="tr-TR" sz="3600" dirty="0" smtClean="0"/>
              <a:t> taşıyor?</a:t>
            </a:r>
            <a:br>
              <a:rPr lang="tr-TR" sz="3600" dirty="0" smtClean="0"/>
            </a:br>
            <a:r>
              <a:rPr lang="tr-TR" sz="3600" dirty="0" smtClean="0"/>
              <a:t>- Canan kitaplar</a:t>
            </a:r>
            <a:r>
              <a:rPr lang="tr-TR" sz="3600" b="1" dirty="0" smtClean="0">
                <a:solidFill>
                  <a:srgbClr val="FF0000"/>
                </a:solidFill>
              </a:rPr>
              <a:t>ı</a:t>
            </a:r>
            <a:r>
              <a:rPr lang="tr-TR" sz="3600" dirty="0" smtClean="0"/>
              <a:t> taşıyor.</a:t>
            </a:r>
            <a:endParaRPr lang="en-US" sz="3600" dirty="0"/>
          </a:p>
        </p:txBody>
      </p:sp>
      <p:pic>
        <p:nvPicPr>
          <p:cNvPr id="8194" name="Picture 2" descr="C:\Users\engin\Desktop\ACC\14085333-cartoon-illustration-of-a-girl-carrying-books-with-a-white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08912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411</Words>
  <Application>Microsoft Office PowerPoint</Application>
  <PresentationFormat>On-screen Show (4:3)</PresentationFormat>
  <Paragraphs>62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BELİRTME DURUMU  NEYİ?         KİMİ?</vt:lpstr>
      <vt:lpstr>- Ahmet neyi yıkıyor? - Ahmet arabayı yıkıyor.</vt:lpstr>
      <vt:lpstr>- Ozan neyi açtı? - Ozan pencereyi açtı.</vt:lpstr>
      <vt:lpstr>- Aysun neyi tarıyor? - Aysun saçını tarıyor.</vt:lpstr>
      <vt:lpstr>- Ece nereyi süpürüyor? - Ece bahçeyi süpürüyor.</vt:lpstr>
      <vt:lpstr>- Cem neyi suluyor? - Cem çiçekleri suluyor.</vt:lpstr>
      <vt:lpstr>- Ayı neyi açıyor? - Ayı kapıyı açıyor.</vt:lpstr>
      <vt:lpstr>- Mert neyi atıyor? - Mert tenis topunu atıyor.</vt:lpstr>
      <vt:lpstr>- Canan neleri taşıyor? - Canan kitapları taşıyor.</vt:lpstr>
      <vt:lpstr>- Onur neyi seviyor? - Onur kediyi seviyor.</vt:lpstr>
      <vt:lpstr>- Ali neyi siliyor? - Ali gözyaşını siliyor.</vt:lpstr>
      <vt:lpstr>- Aşçı neyi hazırlıyor? - Aşçı salatayı hazırlıyor.</vt:lpstr>
      <vt:lpstr>- Kedi neyi yemek istiyor? - Kedi balığı yemek istiyor.</vt:lpstr>
      <vt:lpstr>- Anne ne yapıyor? - Anne mutfağı süpürüyor ve yemeği pişiriyor.</vt:lpstr>
      <vt:lpstr>- Pamuk prenses neyi yiyor? - Pamuk prenses zehirli elmayı yiyor.</vt:lpstr>
      <vt:lpstr>- Nine neyi kovuyor? - Nine Minnoş’u kovuyor.</vt:lpstr>
      <vt:lpstr>- Efe neyi açtı? - Efe şemsiyeyi açtı.</vt:lpstr>
      <vt:lpstr>- Mine neyi yakalamak istiyor? - Mine kelebeği yakalamak istiyor.</vt:lpstr>
      <vt:lpstr>- Parla neyi kokluyor? - Parla zambağı kokluyor.</vt:lpstr>
      <vt:lpstr>- Zeynep neyi asıyor? - Zeynep çamaşırları asıyor.</vt:lpstr>
      <vt:lpstr>- Aslı ne yapıyor? - Aslı annesinin elini öpüyor.</vt:lpstr>
      <vt:lpstr>- Murat neyi siliyor? - Murat yeri siliyor.</vt:lpstr>
      <vt:lpstr>- Mehmet Amca neyi açmak istiyor? - Mehmet Amca şişeyi açmak istiyor.</vt:lpstr>
      <vt:lpstr>- Barış neyi yemek istiyor? - Barış dondurmayı yemek istiyor.</vt:lpstr>
      <vt:lpstr>- Ayşe neyi fırçalıyor? - Ayşe dişlerini fırçalıyor.</vt:lpstr>
      <vt:lpstr>- Jale neyi kokluyor? - Jale gülü kokluyor.</vt:lpstr>
      <vt:lpstr>- Kaan neyi yemek istemiyor? - Kaan brokoliyi yemek istemiyor.</vt:lpstr>
      <vt:lpstr>- Çöpçü nereyi süpürüyor? - Çöpçü sokağı süpürüyor.</vt:lpstr>
      <vt:lpstr>- Demet neyi çırpıyor? - Demet yumurtayı çırpıyor.</vt:lpstr>
      <vt:lpstr>- Küçük kız neyi torbaya koyuyor? - Küçük kız eşyalarını torbaya koyuyor.</vt:lpstr>
      <vt:lpstr>- Berna neyi bahçeye götürüyor? - Berna saksıyı bahçeye götürüyor.</vt:lpstr>
      <vt:lpstr>- Cansu neyi eve götürüyor? - Cansu hediye sepetini eve götürüyor.</vt:lpstr>
      <vt:lpstr>- Emel neyi uzatıyor? - Emel elini uzatıyor.</vt:lpstr>
      <vt:lpstr>- Civciv nereyi çok seviyor? - Civciv Türkiye’yi çok seviyor.</vt:lpstr>
      <vt:lpstr>- Gülşah nereyi çok beğeniyor? - Gülşah İtalya’yı çok beğeniyor.</vt:lpstr>
      <vt:lpstr>   Neyi?  Nereyi? Kimi? a - ı = ı e - i = i o - u= u ö - ü = ü  ünlü + y + (ı-i-u-ü) örneğin: arabayı                     kediyi                   ütüyü  </vt:lpstr>
      <vt:lpstr>isim tamlaması + n + belirtme durumu  örneğin: arabanın camını                     domates çorbasını             futbol topunu           evin kapısını</vt:lpstr>
      <vt:lpstr>Belirtme durumu  KİMİ?</vt:lpstr>
      <vt:lpstr>- Aysu kimi okula götürüyor? - Aysu Tolga’yı okula götürüyor.</vt:lpstr>
      <vt:lpstr>- Tekin kimi beğeniyor? - Tekin Sibel’i beğeniyor.</vt:lpstr>
      <vt:lpstr>- Işıl kimi öpüyor? - Işıl Turgut’u öpüyor.</vt:lpstr>
      <vt:lpstr>- Prens kimi seviyor? - Prens prensesi seviyor.</vt:lpstr>
      <vt:lpstr>- Tuncay kimi sandalla gezdiriyor? - Tuncay Meltem’i sandalla gezdiriyor.</vt:lpstr>
      <vt:lpstr>- Süpermen kimi kurtarıyor? - Süpermen Gizem’i kurtarıyor.</vt:lpstr>
      <vt:lpstr>- Taksici kimi eve götürüyor? - Taksici Nurten’i eve götürüyor.</vt:lpstr>
      <vt:lpstr>- İpek kimi bekliyor? - İpek Levent’i bekliyor.</vt:lpstr>
      <vt:lpstr>- Oktay kimi çağırıyor? - Oktay polisi çağırıyor.</vt:lpstr>
      <vt:lpstr>- Mete kimi koruyor? - Mete Burcu’yu koruyor.</vt:lpstr>
      <vt:lpstr>- Doktor kimi muayane ediyor? - Doktor hastayı muayene ediyor.</vt:lpstr>
      <vt:lpstr>- Seda kimi düşünüyor? - Seda Ersin’i düşünüyor.</vt:lpstr>
      <vt:lpstr>- Oğuz kimi yere düşürüyor? - Oğuz Soner’i yere düşürüyor.</vt:lpstr>
      <vt:lpstr>- Ceren kimi dinliyor? - Ceren Kemal’i dinliyor.</vt:lpstr>
      <vt:lpstr>- Şule kimi çağırıyor? - Şule Özgür’ü çağırıyor.</vt:lpstr>
      <vt:lpstr> Ahmet kimi seviyor?</vt:lpstr>
      <vt:lpstr> Efe’nin Bir Günü</vt:lpstr>
      <vt:lpstr>TEŞEKKÜRLER  Feyhan RUŞİD ÜSKÜP YETKM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BELİRTME DURUMU  NEYİ? KİMİ?</dc:title>
  <dc:creator>engin</dc:creator>
  <cp:lastModifiedBy>engin</cp:lastModifiedBy>
  <cp:revision>57</cp:revision>
  <dcterms:created xsi:type="dcterms:W3CDTF">2013-02-22T22:42:14Z</dcterms:created>
  <dcterms:modified xsi:type="dcterms:W3CDTF">2013-03-08T22:19:14Z</dcterms:modified>
</cp:coreProperties>
</file>