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7" r:id="rId3"/>
    <p:sldId id="259" r:id="rId4"/>
    <p:sldId id="258"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4" r:id="rId19"/>
    <p:sldId id="275" r:id="rId20"/>
    <p:sldId id="276" r:id="rId21"/>
    <p:sldId id="277" r:id="rId22"/>
    <p:sldId id="280" r:id="rId23"/>
    <p:sldId id="281" r:id="rId24"/>
    <p:sldId id="283" r:id="rId25"/>
    <p:sldId id="282" r:id="rId26"/>
    <p:sldId id="284" r:id="rId27"/>
    <p:sldId id="285" r:id="rId28"/>
    <p:sldId id="286" r:id="rId29"/>
    <p:sldId id="287" r:id="rId30"/>
    <p:sldId id="288" r:id="rId31"/>
    <p:sldId id="289" r:id="rId3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13" autoAdjust="0"/>
    <p:restoredTop sz="94660"/>
  </p:normalViewPr>
  <p:slideViewPr>
    <p:cSldViewPr>
      <p:cViewPr varScale="1">
        <p:scale>
          <a:sx n="69" d="100"/>
          <a:sy n="69" d="100"/>
        </p:scale>
        <p:origin x="-117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2">
        <a:schemeClr val="bg2"/>
      </p:bgRef>
    </p:bg>
    <p:spTree>
      <p:nvGrpSpPr>
        <p:cNvPr id="1" name=""/>
        <p:cNvGrpSpPr/>
        <p:nvPr/>
      </p:nvGrpSpPr>
      <p:grpSpPr>
        <a:xfrm>
          <a:off x="0" y="0"/>
          <a:ext cx="0" cy="0"/>
          <a:chOff x="0" y="0"/>
          <a:chExt cx="0" cy="0"/>
        </a:xfrm>
      </p:grpSpPr>
      <p:sp>
        <p:nvSpPr>
          <p:cNvPr id="7" name="Serbest 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Serbest 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Başlık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tr-TR" smtClean="0"/>
              <a:t>Asıl başlık stili için tıklatın</a:t>
            </a:r>
            <a:endParaRPr kumimoji="0" lang="en-US"/>
          </a:p>
        </p:txBody>
      </p:sp>
      <p:sp>
        <p:nvSpPr>
          <p:cNvPr id="17" name="Alt Başlık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Veri Yer Tutucusu 29"/>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19" name="Altbilgi Yer Tutucusu 18"/>
          <p:cNvSpPr>
            <a:spLocks noGrp="1"/>
          </p:cNvSpPr>
          <p:nvPr>
            <p:ph type="ftr" sz="quarter" idx="11"/>
          </p:nvPr>
        </p:nvSpPr>
        <p:spPr/>
        <p:txBody>
          <a:bodyPr/>
          <a:lstStyle/>
          <a:p>
            <a:endParaRPr lang="tr-TR"/>
          </a:p>
        </p:txBody>
      </p:sp>
      <p:sp>
        <p:nvSpPr>
          <p:cNvPr id="27" name="Slayt Numarası Yer Tutucusu 26"/>
          <p:cNvSpPr>
            <a:spLocks noGrp="1"/>
          </p:cNvSpPr>
          <p:nvPr>
            <p:ph type="sldNum" sz="quarter" idx="12"/>
          </p:nvPr>
        </p:nvSpPr>
        <p:spPr/>
        <p:txBody>
          <a:bodyPr/>
          <a:lstStyle/>
          <a:p>
            <a:fld id="{0294F761-C9F3-4B0E-9E8B-3F6CE58127B9}"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a:xfrm>
            <a:off x="457200" y="274638"/>
            <a:ext cx="60198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lgn="l">
              <a:defRPr/>
            </a:lvl1pPr>
          </a:lstStyle>
          <a:p>
            <a:r>
              <a:rPr kumimoji="0" lang="tr-TR" smtClean="0"/>
              <a:t>Asıl başlık stili için tıklatın</a:t>
            </a:r>
            <a:endParaRPr kumimoji="0" lang="en-US"/>
          </a:p>
        </p:txBody>
      </p:sp>
      <p:sp>
        <p:nvSpPr>
          <p:cNvPr id="3" name="İçerik Yer Tutucusu 2"/>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2"/>
      </p:bgRef>
    </p:bg>
    <p:spTree>
      <p:nvGrpSpPr>
        <p:cNvPr id="1" name=""/>
        <p:cNvGrpSpPr/>
        <p:nvPr/>
      </p:nvGrpSpPr>
      <p:grpSpPr>
        <a:xfrm>
          <a:off x="0" y="0"/>
          <a:ext cx="0" cy="0"/>
          <a:chOff x="0" y="0"/>
          <a:chExt cx="0" cy="0"/>
        </a:xfrm>
      </p:grpSpPr>
      <p:sp>
        <p:nvSpPr>
          <p:cNvPr id="7" name="Serbest 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Serbest 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Başlık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Veri Yer Tutucusu 3"/>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0294F761-C9F3-4B0E-9E8B-3F6CE58127B9}"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7467600" cy="1143000"/>
          </a:xfrm>
        </p:spPr>
        <p:txBody>
          <a:bodyPr/>
          <a:lstStyle/>
          <a:p>
            <a:r>
              <a:rPr kumimoji="0" lang="tr-TR" smtClean="0"/>
              <a:t>Asıl başlık stili için tıklatın</a:t>
            </a:r>
            <a:endParaRPr kumimoji="0" lang="en-US"/>
          </a:p>
        </p:txBody>
      </p:sp>
      <p:sp>
        <p:nvSpPr>
          <p:cNvPr id="3" name="İçerik Yer Tutucus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İçerik Yer Tutucus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8229600" cy="1143000"/>
          </a:xfrm>
        </p:spPr>
        <p:txBody>
          <a:bodyPr anchor="ctr"/>
          <a:lstStyle>
            <a:lvl1pPr>
              <a:defRPr/>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Metin Yer Tutucusu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İçerik Yer Tutucus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İçerik Yer Tutucus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Veri Yer Tutucusu 6"/>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320"/>
            <a:ext cx="7470648" cy="1143000"/>
          </a:xfrm>
        </p:spPr>
        <p:txBody>
          <a:bodyPr anchor="ctr"/>
          <a:lstStyle>
            <a:lvl1pPr algn="l">
              <a:defRPr sz="4600"/>
            </a:lvl1pPr>
          </a:lstStyle>
          <a:p>
            <a:r>
              <a:rPr kumimoji="0" lang="tr-TR" smtClean="0"/>
              <a:t>Asıl başlık stili için tıklatın</a:t>
            </a:r>
            <a:endParaRPr kumimoji="0" lang="en-US"/>
          </a:p>
        </p:txBody>
      </p:sp>
      <p:sp>
        <p:nvSpPr>
          <p:cNvPr id="7" name="Veri Yer Tutucusu 6"/>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8" name="Slayt Numarası Yer Tutucusu 7"/>
          <p:cNvSpPr>
            <a:spLocks noGrp="1"/>
          </p:cNvSpPr>
          <p:nvPr>
            <p:ph type="sldNum" sz="quarter" idx="11"/>
          </p:nvPr>
        </p:nvSpPr>
        <p:spPr/>
        <p:txBody>
          <a:bodyPr/>
          <a:lstStyle/>
          <a:p>
            <a:fld id="{0294F761-C9F3-4B0E-9E8B-3F6CE58127B9}" type="slidenum">
              <a:rPr lang="tr-TR" smtClean="0"/>
              <a:pPr/>
              <a:t>‹#›</a:t>
            </a:fld>
            <a:endParaRPr lang="tr-TR"/>
          </a:p>
        </p:txBody>
      </p:sp>
      <p:sp>
        <p:nvSpPr>
          <p:cNvPr id="9" name="Altbilgi Yer Tutucusu 8"/>
          <p:cNvSpPr>
            <a:spLocks noGrp="1"/>
          </p:cNvSpPr>
          <p:nvPr>
            <p:ph type="ftr" sz="quarter" idx="12"/>
          </p:nvPr>
        </p:nvSpPr>
        <p:spPr/>
        <p:txBody>
          <a:bodyPr/>
          <a:lstStyle/>
          <a:p>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tr-TR" smtClean="0"/>
              <a:t>Asıl başlık stili için tıklatın</a:t>
            </a:r>
            <a:endParaRPr kumimoji="0" lang="en-US"/>
          </a:p>
        </p:txBody>
      </p:sp>
      <p:sp>
        <p:nvSpPr>
          <p:cNvPr id="3" name="Metin Yer Tutucusu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4" name="İçerik Yer Tutucus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p:txBody>
          <a:bodyPr/>
          <a:lstStyle/>
          <a:p>
            <a:fld id="{40D188C3-55F1-4562-8134-DDA4833AA919}" type="datetimeFigureOut">
              <a:rPr lang="tr-TR" smtClean="0"/>
              <a:pPr/>
              <a:t>08.11.2012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a:xfrm>
            <a:off x="8156448" y="6422064"/>
            <a:ext cx="762000" cy="365125"/>
          </a:xfrm>
        </p:spPr>
        <p:txBody>
          <a:bodyPr/>
          <a:lstStyle/>
          <a:p>
            <a:fld id="{0294F761-C9F3-4B0E-9E8B-3F6CE58127B9}"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tr-TR" smtClean="0"/>
              <a:t>Asıl başlık stili için tıklatın</a:t>
            </a:r>
            <a:endParaRPr kumimoji="0" lang="en-US"/>
          </a:p>
        </p:txBody>
      </p:sp>
      <p:sp>
        <p:nvSpPr>
          <p:cNvPr id="3" name="Resim Yer Tutucusu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tr-TR" smtClean="0"/>
              <a:t>Resim eklemek için simgeyi tıklatın</a:t>
            </a:r>
            <a:endParaRPr kumimoji="0" lang="en-US" dirty="0"/>
          </a:p>
        </p:txBody>
      </p:sp>
      <p:sp>
        <p:nvSpPr>
          <p:cNvPr id="4" name="Metin Yer Tutucusu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r-TR" smtClean="0"/>
              <a:t>Asıl metin stillerini düzenlemek için tıklatın</a:t>
            </a:r>
          </a:p>
        </p:txBody>
      </p:sp>
      <p:sp>
        <p:nvSpPr>
          <p:cNvPr id="5" name="Veri Yer Tutucusu 4"/>
          <p:cNvSpPr>
            <a:spLocks noGrp="1"/>
          </p:cNvSpPr>
          <p:nvPr>
            <p:ph type="dt" sz="half" idx="10"/>
          </p:nvPr>
        </p:nvSpPr>
        <p:spPr>
          <a:xfrm>
            <a:off x="457200" y="6422064"/>
            <a:ext cx="2133600" cy="365125"/>
          </a:xfrm>
        </p:spPr>
        <p:txBody>
          <a:bodyPr/>
          <a:lstStyle/>
          <a:p>
            <a:fld id="{40D188C3-55F1-4562-8134-DDA4833AA919}" type="datetimeFigureOut">
              <a:rPr lang="tr-TR" smtClean="0"/>
              <a:pPr/>
              <a:t>08.11.2012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0294F761-C9F3-4B0E-9E8B-3F6CE58127B9}"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Serbest 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Serbest 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Başlık Yer Tutucusu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tr-TR" smtClean="0"/>
              <a:t>Asıl başlık stili için tıklatın</a:t>
            </a:r>
            <a:endParaRPr kumimoji="0" lang="en-US"/>
          </a:p>
        </p:txBody>
      </p:sp>
      <p:sp>
        <p:nvSpPr>
          <p:cNvPr id="30" name="Metin Yer Tutucusu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Veri Yer Tutucusu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0D188C3-55F1-4562-8134-DDA4833AA919}" type="datetimeFigureOut">
              <a:rPr lang="tr-TR" smtClean="0"/>
              <a:pPr/>
              <a:t>08.11.2012</a:t>
            </a:fld>
            <a:endParaRPr lang="tr-TR"/>
          </a:p>
        </p:txBody>
      </p:sp>
      <p:sp>
        <p:nvSpPr>
          <p:cNvPr id="22" name="Altbilgi Yer Tutucusu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tr-TR"/>
          </a:p>
        </p:txBody>
      </p:sp>
      <p:sp>
        <p:nvSpPr>
          <p:cNvPr id="18" name="Slayt Numarası Yer Tutucus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294F761-C9F3-4B0E-9E8B-3F6CE58127B9}" type="slidenum">
              <a:rPr lang="tr-TR" smtClean="0"/>
              <a:pPr/>
              <a:t>‹#›</a:t>
            </a:fld>
            <a:endParaRPr lang="tr-TR"/>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539552" y="692696"/>
            <a:ext cx="6480048" cy="3452599"/>
          </a:xfrm>
        </p:spPr>
        <p:txBody>
          <a:bodyPr/>
          <a:lstStyle/>
          <a:p>
            <a:pPr algn="ctr"/>
            <a:r>
              <a:rPr lang="tr-TR" dirty="0" smtClean="0"/>
              <a:t> </a:t>
            </a:r>
            <a:endParaRPr lang="tr-TR" dirty="0"/>
          </a:p>
        </p:txBody>
      </p:sp>
      <p:sp>
        <p:nvSpPr>
          <p:cNvPr id="3" name="2 Alt Başlık"/>
          <p:cNvSpPr>
            <a:spLocks noGrp="1"/>
          </p:cNvSpPr>
          <p:nvPr>
            <p:ph type="subTitle" idx="1"/>
          </p:nvPr>
        </p:nvSpPr>
        <p:spPr>
          <a:xfrm>
            <a:off x="-49260" y="1268760"/>
            <a:ext cx="6061420" cy="3600400"/>
          </a:xfrm>
        </p:spPr>
        <p:txBody>
          <a:bodyPr>
            <a:normAutofit lnSpcReduction="10000"/>
          </a:bodyPr>
          <a:lstStyle/>
          <a:p>
            <a:pPr algn="just"/>
            <a:r>
              <a:rPr lang="tr-TR" sz="3200" b="1" dirty="0" smtClean="0">
                <a:solidFill>
                  <a:schemeClr val="bg1"/>
                </a:solidFill>
                <a:effectLst>
                  <a:outerShdw blurRad="38100" dist="38100" dir="2700000" algn="tl">
                    <a:srgbClr val="000000">
                      <a:alpha val="43137"/>
                    </a:srgbClr>
                  </a:outerShdw>
                </a:effectLst>
              </a:rPr>
              <a:t>           PARA </a:t>
            </a:r>
            <a:r>
              <a:rPr lang="tr-TR" sz="3200" b="1" dirty="0" err="1" smtClean="0">
                <a:solidFill>
                  <a:schemeClr val="bg1"/>
                </a:solidFill>
                <a:effectLst>
                  <a:outerShdw blurRad="38100" dist="38100" dir="2700000" algn="tl">
                    <a:srgbClr val="000000">
                      <a:alpha val="43137"/>
                    </a:srgbClr>
                  </a:outerShdw>
                </a:effectLst>
              </a:rPr>
              <a:t>PARA</a:t>
            </a:r>
            <a:r>
              <a:rPr lang="tr-TR" sz="3200" b="1" dirty="0" smtClean="0">
                <a:solidFill>
                  <a:schemeClr val="bg1"/>
                </a:solidFill>
                <a:effectLst>
                  <a:outerShdw blurRad="38100" dist="38100" dir="2700000" algn="tl">
                    <a:srgbClr val="000000">
                      <a:alpha val="43137"/>
                    </a:srgbClr>
                  </a:outerShdw>
                </a:effectLst>
              </a:rPr>
              <a:t> </a:t>
            </a:r>
            <a:r>
              <a:rPr lang="tr-TR" sz="3200" b="1" dirty="0" err="1" smtClean="0">
                <a:solidFill>
                  <a:schemeClr val="bg1"/>
                </a:solidFill>
                <a:effectLst>
                  <a:outerShdw blurRad="38100" dist="38100" dir="2700000" algn="tl">
                    <a:srgbClr val="000000">
                      <a:alpha val="43137"/>
                    </a:srgbClr>
                  </a:outerShdw>
                </a:effectLst>
              </a:rPr>
              <a:t>PARA</a:t>
            </a:r>
            <a:endParaRPr lang="tr-TR" sz="3200" b="1" dirty="0" smtClean="0">
              <a:solidFill>
                <a:schemeClr val="bg1"/>
              </a:solidFill>
              <a:effectLst>
                <a:outerShdw blurRad="38100" dist="38100" dir="2700000" algn="tl">
                  <a:srgbClr val="000000">
                    <a:alpha val="43137"/>
                  </a:srgbClr>
                </a:outerShdw>
              </a:effectLst>
            </a:endParaRPr>
          </a:p>
          <a:p>
            <a:pPr algn="just"/>
            <a:endParaRPr lang="tr-TR" b="1" dirty="0" smtClean="0">
              <a:solidFill>
                <a:schemeClr val="bg1"/>
              </a:solidFill>
              <a:effectLst>
                <a:outerShdw blurRad="38100" dist="38100" dir="2700000" algn="tl">
                  <a:srgbClr val="000000">
                    <a:alpha val="43137"/>
                  </a:srgbClr>
                </a:outerShdw>
              </a:effectLst>
            </a:endParaRPr>
          </a:p>
          <a:p>
            <a:pPr algn="just"/>
            <a:r>
              <a:rPr lang="tr-TR" sz="2200" b="1" dirty="0" smtClean="0">
                <a:solidFill>
                  <a:schemeClr val="bg1"/>
                </a:solidFill>
                <a:effectLst>
                  <a:outerShdw blurRad="38100" dist="38100" dir="2700000" algn="tl">
                    <a:srgbClr val="000000">
                      <a:alpha val="43137"/>
                    </a:srgbClr>
                  </a:outerShdw>
                </a:effectLst>
              </a:rPr>
              <a:t>Gündelik yaşamımızın </a:t>
            </a:r>
            <a:r>
              <a:rPr lang="tr-TR" sz="2200" b="1" dirty="0" smtClean="0">
                <a:solidFill>
                  <a:schemeClr val="bg1"/>
                </a:solidFill>
                <a:effectLst>
                  <a:outerShdw blurRad="38100" dist="38100" dir="2700000" algn="tl">
                    <a:srgbClr val="000000">
                      <a:alpha val="43137"/>
                    </a:srgbClr>
                  </a:outerShdw>
                </a:effectLst>
              </a:rPr>
              <a:t>içinde </a:t>
            </a:r>
            <a:r>
              <a:rPr lang="tr-TR" sz="2200" b="1" dirty="0" smtClean="0">
                <a:solidFill>
                  <a:schemeClr val="bg1"/>
                </a:solidFill>
                <a:effectLst>
                  <a:outerShdw blurRad="38100" dist="38100" dir="2700000" algn="tl">
                    <a:srgbClr val="000000">
                      <a:alpha val="43137"/>
                    </a:srgbClr>
                  </a:outerShdw>
                </a:effectLst>
              </a:rPr>
              <a:t>olmazsa olmaz bir şey var; para. Alışverişte yolculukta kısacası bir çok alanda paraya gereksinimimiz var. Peki yaşamımıza bu kadar girmiş olan paranın ilk kimler tarafından kullanıldığını merak ettiniz mi? Acaba; “İneğini bana verirsen elimdeki şu yuvarlak metal parçasını sana veririm.” diyen ilk insan kimdi?</a:t>
            </a:r>
            <a:endParaRPr lang="tr-TR" sz="2200" b="1" dirty="0">
              <a:solidFill>
                <a:schemeClr val="bg1"/>
              </a:solidFill>
              <a:effectLst>
                <a:outerShdw blurRad="38100" dist="38100" dir="2700000" algn="tl">
                  <a:srgbClr val="000000">
                    <a:alpha val="43137"/>
                  </a:srgbClr>
                </a:outerShdw>
              </a:effectLst>
            </a:endParaRPr>
          </a:p>
        </p:txBody>
      </p:sp>
      <p:pic>
        <p:nvPicPr>
          <p:cNvPr id="111618" name="Picture 2" descr="http://t1.gstatic.com/images?q=tbn:ANd9GcRz3CFC6w3XYqE7Xt4VIR2Cs09HrxePUJzl6I9ioo7xsg4PL4rj0w"/>
          <p:cNvPicPr>
            <a:picLocks noChangeAspect="1" noChangeArrowheads="1"/>
          </p:cNvPicPr>
          <p:nvPr/>
        </p:nvPicPr>
        <p:blipFill>
          <a:blip r:embed="rId2" cstate="print"/>
          <a:srcRect/>
          <a:stretch>
            <a:fillRect/>
          </a:stretch>
        </p:blipFill>
        <p:spPr bwMode="auto">
          <a:xfrm>
            <a:off x="6084168" y="0"/>
            <a:ext cx="3059832"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p:txBody>
          <a:bodyPr/>
          <a:lstStyle/>
          <a:p>
            <a:endParaRPr lang="tr-TR"/>
          </a:p>
        </p:txBody>
      </p:sp>
      <p:sp>
        <p:nvSpPr>
          <p:cNvPr id="5" name="4 İçerik Yer Tutucusu"/>
          <p:cNvSpPr>
            <a:spLocks noGrp="1"/>
          </p:cNvSpPr>
          <p:nvPr>
            <p:ph idx="1"/>
          </p:nvPr>
        </p:nvSpPr>
        <p:spPr/>
        <p:txBody>
          <a:bodyPr/>
          <a:lstStyle/>
          <a:p>
            <a:endParaRPr lang="tr-TR" dirty="0"/>
          </a:p>
        </p:txBody>
      </p:sp>
      <p:pic>
        <p:nvPicPr>
          <p:cNvPr id="8" name="Picture 4" descr="http://t1.gstatic.com/images?q=tbn:ANd9GcQqvdfuAWYZ0_ifrlCYVYcavoAokszrvesmwczI9XfTiBvboTlm5g"/>
          <p:cNvPicPr>
            <a:picLocks noChangeAspect="1" noChangeArrowheads="1"/>
          </p:cNvPicPr>
          <p:nvPr/>
        </p:nvPicPr>
        <p:blipFill>
          <a:blip r:embed="rId2" cstate="print"/>
          <a:srcRect/>
          <a:stretch>
            <a:fillRect/>
          </a:stretch>
        </p:blipFill>
        <p:spPr bwMode="auto">
          <a:xfrm>
            <a:off x="0" y="0"/>
            <a:ext cx="8820472" cy="778711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839861"/>
          </a:xfrm>
        </p:spPr>
        <p:txBody>
          <a:bodyPr/>
          <a:lstStyle/>
          <a:p>
            <a:r>
              <a:rPr lang="tr-TR" b="1" dirty="0" smtClean="0">
                <a:solidFill>
                  <a:schemeClr val="bg1"/>
                </a:solidFill>
              </a:rPr>
              <a:t>Para ilk kullanıldığı günden beri bir değer ölçeği ve tasarruf aracı oldu.</a:t>
            </a:r>
          </a:p>
          <a:p>
            <a:r>
              <a:rPr lang="tr-TR" b="1" dirty="0" smtClean="0">
                <a:solidFill>
                  <a:schemeClr val="bg1"/>
                </a:solidFill>
              </a:rPr>
              <a:t>Aynı zamanda para, değiş tokuşun zaman içinde yayılmasını sağladı.  </a:t>
            </a:r>
            <a:r>
              <a:rPr lang="tr-TR" b="1" dirty="0">
                <a:solidFill>
                  <a:schemeClr val="bg1"/>
                </a:solidFill>
              </a:rPr>
              <a:t>D</a:t>
            </a:r>
            <a:r>
              <a:rPr lang="tr-TR" b="1" dirty="0" smtClean="0">
                <a:solidFill>
                  <a:schemeClr val="bg1"/>
                </a:solidFill>
              </a:rPr>
              <a:t>eğiş tokuş yaparken elma kullandığımızı düşünelim. Alışverişlerimizi elmalar çürümeden, kurtlanmadan yapmamız gerekir.</a:t>
            </a:r>
            <a:endParaRPr lang="tr-TR" b="1" dirty="0">
              <a:solidFill>
                <a:schemeClr val="bg1"/>
              </a:solidFill>
            </a:endParaRPr>
          </a:p>
        </p:txBody>
      </p:sp>
      <p:pic>
        <p:nvPicPr>
          <p:cNvPr id="119810" name="Picture 2" descr="http://t1.gstatic.com/images?q=tbn:ANd9GcRx7iaWn0XfyCDVGS5ornnBKo3W6v9mknvdxCq3k7BdF4h25PWK"/>
          <p:cNvPicPr>
            <a:picLocks noChangeAspect="1" noChangeArrowheads="1"/>
          </p:cNvPicPr>
          <p:nvPr/>
        </p:nvPicPr>
        <p:blipFill>
          <a:blip r:embed="rId2" cstate="print"/>
          <a:srcRect/>
          <a:stretch>
            <a:fillRect/>
          </a:stretch>
        </p:blipFill>
        <p:spPr bwMode="auto">
          <a:xfrm>
            <a:off x="611560" y="3933056"/>
            <a:ext cx="2400300" cy="1905000"/>
          </a:xfrm>
          <a:prstGeom prst="rect">
            <a:avLst/>
          </a:prstGeom>
          <a:noFill/>
        </p:spPr>
      </p:pic>
      <p:sp>
        <p:nvSpPr>
          <p:cNvPr id="5" name="4 Sağ Ok"/>
          <p:cNvSpPr/>
          <p:nvPr/>
        </p:nvSpPr>
        <p:spPr>
          <a:xfrm>
            <a:off x="3203848" y="4437112"/>
            <a:ext cx="1512168" cy="72008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19812" name="Picture 4" descr="http://t2.gstatic.com/images?q=tbn:ANd9GcQtRsfvacyO36srcs6uF4Fh5zreBLr-uXefhJRR6uDfFwN0HD7gJw"/>
          <p:cNvPicPr>
            <a:picLocks noChangeAspect="1" noChangeArrowheads="1"/>
          </p:cNvPicPr>
          <p:nvPr/>
        </p:nvPicPr>
        <p:blipFill>
          <a:blip r:embed="rId3" cstate="print"/>
          <a:srcRect/>
          <a:stretch>
            <a:fillRect/>
          </a:stretch>
        </p:blipFill>
        <p:spPr bwMode="auto">
          <a:xfrm>
            <a:off x="4932040" y="4005064"/>
            <a:ext cx="2085975" cy="2190750"/>
          </a:xfrm>
          <a:prstGeom prst="rect">
            <a:avLst/>
          </a:prstGeom>
          <a:noFill/>
        </p:spPr>
      </p:pic>
      <p:pic>
        <p:nvPicPr>
          <p:cNvPr id="119814" name="Picture 6" descr="http://t1.gstatic.com/images?q=tbn:ANd9GcRbKshP8S4fkgO3Sq616WQQFpbVENuXswlKfORouc4sm2iQFv-2"/>
          <p:cNvPicPr>
            <a:picLocks noChangeAspect="1" noChangeArrowheads="1"/>
          </p:cNvPicPr>
          <p:nvPr/>
        </p:nvPicPr>
        <p:blipFill>
          <a:blip r:embed="rId4" cstate="print"/>
          <a:srcRect/>
          <a:stretch>
            <a:fillRect/>
          </a:stretch>
        </p:blipFill>
        <p:spPr bwMode="auto">
          <a:xfrm>
            <a:off x="7236296" y="4437112"/>
            <a:ext cx="1494347" cy="117539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611560" y="1268760"/>
            <a:ext cx="8229600" cy="4526280"/>
          </a:xfrm>
        </p:spPr>
        <p:txBody>
          <a:bodyPr/>
          <a:lstStyle/>
          <a:p>
            <a:r>
              <a:rPr lang="tr-TR" b="1" dirty="0" smtClean="0">
                <a:solidFill>
                  <a:schemeClr val="bg1"/>
                </a:solidFill>
                <a:effectLst>
                  <a:outerShdw blurRad="38100" dist="38100" dir="2700000" algn="tl">
                    <a:srgbClr val="000000">
                      <a:alpha val="43137"/>
                    </a:srgbClr>
                  </a:outerShdw>
                </a:effectLst>
              </a:rPr>
              <a:t>Oysa elmaları sattığımızda ele geçen parayla istenilen zaman alışveriş yapılır. Hatta, para biriktirilip tasarruf yapılır. Halbuki elmalar biriktirilerek tasarruf sahibi olmak mümkün değildir. Elma bekledikçe bozulur, paraya ise bir şey olmaz.</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6516216" y="1646237"/>
            <a:ext cx="2170584" cy="4526280"/>
          </a:xfrm>
        </p:spPr>
        <p:txBody>
          <a:bodyPr/>
          <a:lstStyle/>
          <a:p>
            <a:pPr>
              <a:buNone/>
            </a:pPr>
            <a:r>
              <a:rPr lang="tr-TR" b="1" dirty="0" smtClean="0">
                <a:solidFill>
                  <a:schemeClr val="bg1"/>
                </a:solidFill>
                <a:effectLst>
                  <a:outerShdw blurRad="38100" dist="38100" dir="2700000" algn="tl">
                    <a:srgbClr val="000000">
                      <a:alpha val="43137"/>
                    </a:srgbClr>
                  </a:outerShdw>
                </a:effectLst>
              </a:rPr>
              <a:t>        :))</a:t>
            </a:r>
          </a:p>
          <a:p>
            <a:pPr>
              <a:buNone/>
            </a:pPr>
            <a:r>
              <a:rPr lang="tr-TR" b="1" dirty="0">
                <a:solidFill>
                  <a:schemeClr val="bg1"/>
                </a:solidFill>
                <a:effectLst>
                  <a:outerShdw blurRad="38100" dist="38100" dir="2700000" algn="tl">
                    <a:srgbClr val="000000">
                      <a:alpha val="43137"/>
                    </a:srgbClr>
                  </a:outerShdw>
                </a:effectLst>
              </a:rPr>
              <a:t> </a:t>
            </a:r>
            <a:r>
              <a:rPr lang="tr-TR" b="1" dirty="0" smtClean="0">
                <a:solidFill>
                  <a:schemeClr val="bg1"/>
                </a:solidFill>
                <a:effectLst>
                  <a:outerShdw blurRad="38100" dist="38100" dir="2700000" algn="tl">
                    <a:srgbClr val="000000">
                      <a:alpha val="43137"/>
                    </a:srgbClr>
                  </a:outerShdw>
                </a:effectLst>
              </a:rPr>
              <a:t>  elmadan geriye kalanlar </a:t>
            </a:r>
            <a:endParaRPr lang="tr-TR" b="1" dirty="0">
              <a:solidFill>
                <a:schemeClr val="bg1"/>
              </a:solidFill>
              <a:effectLst>
                <a:outerShdw blurRad="38100" dist="38100" dir="2700000" algn="tl">
                  <a:srgbClr val="000000">
                    <a:alpha val="43137"/>
                  </a:srgbClr>
                </a:outerShdw>
              </a:effectLst>
            </a:endParaRPr>
          </a:p>
        </p:txBody>
      </p:sp>
      <p:pic>
        <p:nvPicPr>
          <p:cNvPr id="123906" name="Picture 2" descr="http://t0.gstatic.com/images?q=tbn:ANd9GcQg49QTGY05AU2zjyZjCmQvCtQR0rhym5xnSYvKIa_A1fTmvo_btB0CVyq-cg"/>
          <p:cNvPicPr>
            <a:picLocks noChangeAspect="1" noChangeArrowheads="1"/>
          </p:cNvPicPr>
          <p:nvPr/>
        </p:nvPicPr>
        <p:blipFill>
          <a:blip r:embed="rId2" cstate="print"/>
          <a:srcRect/>
          <a:stretch>
            <a:fillRect/>
          </a:stretch>
        </p:blipFill>
        <p:spPr bwMode="auto">
          <a:xfrm>
            <a:off x="0" y="0"/>
            <a:ext cx="6732240"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a:xfrm>
            <a:off x="467544" y="5085184"/>
            <a:ext cx="4186808" cy="1303357"/>
          </a:xfrm>
        </p:spPr>
        <p:txBody>
          <a:bodyPr>
            <a:normAutofit/>
          </a:bodyPr>
          <a:lstStyle/>
          <a:p>
            <a:r>
              <a:rPr lang="tr-TR" b="1" dirty="0" smtClean="0">
                <a:solidFill>
                  <a:schemeClr val="bg1"/>
                </a:solidFill>
                <a:effectLst>
                  <a:outerShdw blurRad="38100" dist="38100" dir="2700000" algn="tl">
                    <a:srgbClr val="000000">
                      <a:alpha val="43137"/>
                    </a:srgbClr>
                  </a:outerShdw>
                </a:effectLst>
              </a:rPr>
              <a:t>Para biriktirilebilir.</a:t>
            </a:r>
          </a:p>
          <a:p>
            <a:endParaRPr lang="tr-TR" dirty="0" smtClean="0"/>
          </a:p>
          <a:p>
            <a:endParaRPr lang="tr-TR" dirty="0" smtClean="0"/>
          </a:p>
          <a:p>
            <a:endParaRPr lang="tr-TR" dirty="0" smtClean="0"/>
          </a:p>
          <a:p>
            <a:endParaRPr lang="tr-TR" dirty="0" smtClean="0"/>
          </a:p>
          <a:p>
            <a:endParaRPr lang="tr-TR" dirty="0" smtClean="0"/>
          </a:p>
          <a:p>
            <a:endParaRPr lang="tr-TR" dirty="0" smtClean="0"/>
          </a:p>
          <a:p>
            <a:endParaRPr lang="tr-TR" dirty="0" smtClean="0"/>
          </a:p>
          <a:p>
            <a:endParaRPr lang="tr-TR" dirty="0" smtClean="0"/>
          </a:p>
          <a:p>
            <a:endParaRPr lang="tr-TR" dirty="0"/>
          </a:p>
        </p:txBody>
      </p:sp>
      <p:pic>
        <p:nvPicPr>
          <p:cNvPr id="122882" name="Picture 2" descr="http://t2.gstatic.com/images?q=tbn:ANd9GcS7iac_PLe0Ggug5IAkZPfmDDmJfeY5GgmEP9A_EVEyfCHmsRes9Q"/>
          <p:cNvPicPr>
            <a:picLocks noChangeAspect="1" noChangeArrowheads="1"/>
          </p:cNvPicPr>
          <p:nvPr/>
        </p:nvPicPr>
        <p:blipFill>
          <a:blip r:embed="rId2" cstate="print"/>
          <a:srcRect/>
          <a:stretch>
            <a:fillRect/>
          </a:stretch>
        </p:blipFill>
        <p:spPr bwMode="auto">
          <a:xfrm>
            <a:off x="0" y="0"/>
            <a:ext cx="4716016" cy="4832157"/>
          </a:xfrm>
          <a:prstGeom prst="rect">
            <a:avLst/>
          </a:prstGeom>
          <a:noFill/>
        </p:spPr>
      </p:pic>
      <p:pic>
        <p:nvPicPr>
          <p:cNvPr id="122884" name="Picture 4" descr="http://t2.gstatic.com/images?q=tbn:ANd9GcRIPQInjeElWEQjTdLljRWOLm6riiQIHo7kVAZexZDIeRNNYcdE5EuLddDb"/>
          <p:cNvPicPr>
            <a:picLocks noChangeAspect="1" noChangeArrowheads="1"/>
          </p:cNvPicPr>
          <p:nvPr/>
        </p:nvPicPr>
        <p:blipFill>
          <a:blip r:embed="rId3" cstate="print"/>
          <a:srcRect/>
          <a:stretch>
            <a:fillRect/>
          </a:stretch>
        </p:blipFill>
        <p:spPr bwMode="auto">
          <a:xfrm>
            <a:off x="4716016" y="0"/>
            <a:ext cx="4427984"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839861"/>
          </a:xfrm>
        </p:spPr>
        <p:txBody>
          <a:bodyPr/>
          <a:lstStyle/>
          <a:p>
            <a:r>
              <a:rPr lang="tr-TR" b="1" dirty="0" smtClean="0">
                <a:solidFill>
                  <a:schemeClr val="bg1"/>
                </a:solidFill>
                <a:effectLst>
                  <a:outerShdw blurRad="38100" dist="38100" dir="2700000" algn="tl">
                    <a:srgbClr val="000000">
                      <a:alpha val="43137"/>
                    </a:srgbClr>
                  </a:outerShdw>
                </a:effectLst>
              </a:rPr>
              <a:t>Bu nedenle insanlar tarafından para kullanmak benimsenmiştir. Ancak çok sayıda madeni para taşımak zordu. Kağıdın icadıyla kağıt paralar kullanılmaya başlanmıştır.</a:t>
            </a:r>
            <a:endParaRPr lang="tr-TR" b="1" dirty="0">
              <a:solidFill>
                <a:schemeClr val="bg1"/>
              </a:solidFill>
              <a:effectLst>
                <a:outerShdw blurRad="38100" dist="38100" dir="2700000" algn="tl">
                  <a:srgbClr val="000000">
                    <a:alpha val="43137"/>
                  </a:srgbClr>
                </a:outerShdw>
              </a:effectLst>
            </a:endParaRPr>
          </a:p>
        </p:txBody>
      </p:sp>
      <p:pic>
        <p:nvPicPr>
          <p:cNvPr id="126978" name="Picture 2" descr="http://t1.gstatic.com/images?q=tbn:ANd9GcTFoycGMfLYd7Q_ImgUEsqLx6v79Hc3Dr7Q6iDWiVG9dRV8hJGdClB3hY8tyg"/>
          <p:cNvPicPr>
            <a:picLocks noChangeAspect="1" noChangeArrowheads="1"/>
          </p:cNvPicPr>
          <p:nvPr/>
        </p:nvPicPr>
        <p:blipFill>
          <a:blip r:embed="rId2" cstate="print"/>
          <a:srcRect/>
          <a:stretch>
            <a:fillRect/>
          </a:stretch>
        </p:blipFill>
        <p:spPr bwMode="auto">
          <a:xfrm>
            <a:off x="0" y="2924944"/>
            <a:ext cx="9144000" cy="393305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endParaRPr lang="tr-TR"/>
          </a:p>
        </p:txBody>
      </p:sp>
      <p:pic>
        <p:nvPicPr>
          <p:cNvPr id="125964" name="Picture 12" descr="http://t1.gstatic.com/images?q=tbn:ANd9GcSeeKhKvxRABIwXS4an7KHLADQohrl7PsbZvFeslp0U6neqYI60E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67853"/>
          </a:xfrm>
        </p:spPr>
        <p:txBody>
          <a:bodyPr/>
          <a:lstStyle/>
          <a:p>
            <a:endParaRPr lang="tr-TR" dirty="0" smtClean="0"/>
          </a:p>
          <a:p>
            <a:r>
              <a:rPr lang="tr-TR" b="1" dirty="0" smtClean="0">
                <a:solidFill>
                  <a:schemeClr val="bg1"/>
                </a:solidFill>
                <a:effectLst>
                  <a:outerShdw blurRad="38100" dist="38100" dir="2700000" algn="tl">
                    <a:srgbClr val="000000">
                      <a:alpha val="43137"/>
                    </a:srgbClr>
                  </a:outerShdw>
                </a:effectLst>
              </a:rPr>
              <a:t>Kağıt paraların üzerinde birçok yazı, numara ve şekil vardır. Paraların basılması için kullanılan kağıttan tutun da mürekkebe kadar her şey özeldir. Bunun en önemli nedeni, sahte para basımının önlenmesidir.</a:t>
            </a:r>
          </a:p>
          <a:p>
            <a:endParaRPr lang="tr-TR" b="1" dirty="0" smtClean="0">
              <a:solidFill>
                <a:schemeClr val="bg1"/>
              </a:solidFill>
              <a:effectLst>
                <a:outerShdw blurRad="38100" dist="38100" dir="2700000" algn="tl">
                  <a:srgbClr val="000000">
                    <a:alpha val="43137"/>
                  </a:srgbClr>
                </a:outerShdw>
              </a:effectLst>
            </a:endParaRPr>
          </a:p>
          <a:p>
            <a:r>
              <a:rPr lang="tr-TR" b="1" dirty="0" smtClean="0">
                <a:solidFill>
                  <a:schemeClr val="bg1"/>
                </a:solidFill>
                <a:effectLst>
                  <a:outerShdw blurRad="38100" dist="38100" dir="2700000" algn="tl">
                    <a:srgbClr val="000000">
                      <a:alpha val="43137"/>
                    </a:srgbClr>
                  </a:outerShdw>
                </a:effectLst>
              </a:rPr>
              <a:t>Ayrıca paraların ön ve arka yüzlerinde parmakla dokunulduğunda hissedilen kabartma baskılar vardır.</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128004" name="Picture 4" descr="http://www.tcmb.gov.tr/tlkampanya/images/guvenlik/100_arka.jpg"/>
          <p:cNvPicPr>
            <a:picLocks noGrp="1" noChangeAspect="1" noChangeArrowheads="1"/>
          </p:cNvPicPr>
          <p:nvPr>
            <p:ph idx="1"/>
          </p:nvPr>
        </p:nvPicPr>
        <p:blipFill>
          <a:blip r:embed="rId2" cstate="print"/>
          <a:srcRect/>
          <a:stretch>
            <a:fillRect/>
          </a:stretch>
        </p:blipFill>
        <p:spPr bwMode="auto">
          <a:xfrm>
            <a:off x="0" y="0"/>
            <a:ext cx="9144000" cy="3645024"/>
          </a:xfrm>
          <a:prstGeom prst="rect">
            <a:avLst/>
          </a:prstGeom>
          <a:noFill/>
        </p:spPr>
      </p:pic>
      <p:pic>
        <p:nvPicPr>
          <p:cNvPr id="128006" name="Picture 6" descr="http://www.tcmb.gov.tr/tlkampanya/images/guvenlik/10_arka.jpg"/>
          <p:cNvPicPr>
            <a:picLocks noChangeAspect="1" noChangeArrowheads="1"/>
          </p:cNvPicPr>
          <p:nvPr/>
        </p:nvPicPr>
        <p:blipFill>
          <a:blip r:embed="rId3" cstate="print"/>
          <a:srcRect/>
          <a:stretch>
            <a:fillRect/>
          </a:stretch>
        </p:blipFill>
        <p:spPr bwMode="auto">
          <a:xfrm>
            <a:off x="0" y="3574355"/>
            <a:ext cx="9144000" cy="328364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b="1" dirty="0" smtClean="0">
                <a:solidFill>
                  <a:schemeClr val="bg1"/>
                </a:solidFill>
                <a:effectLst>
                  <a:outerShdw blurRad="38100" dist="38100" dir="2700000" algn="tl">
                    <a:srgbClr val="000000">
                      <a:alpha val="43137"/>
                    </a:srgbClr>
                  </a:outerShdw>
                </a:effectLst>
              </a:rPr>
              <a:t>Paranın sahte mi, gerçek mi olduğunu anlamanın yollarından biri de yalnızca ışığa tutulduğunda görülen şekillerdir. Paradaki beyaz boşluk ışığa tutulduğunda görülen şekillerdir. Paradaki beyaz boşluk ışığa tutulduğunda Atatürk portresi görülür.</a:t>
            </a:r>
          </a:p>
          <a:p>
            <a:pPr>
              <a:buNone/>
            </a:pPr>
            <a:endParaRPr lang="tr-T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İçerik Yer Tutucusu"/>
          <p:cNvSpPr>
            <a:spLocks noGrp="1"/>
          </p:cNvSpPr>
          <p:nvPr>
            <p:ph idx="1"/>
          </p:nvPr>
        </p:nvSpPr>
        <p:spPr>
          <a:xfrm>
            <a:off x="457200" y="908720"/>
            <a:ext cx="8229600" cy="5256583"/>
          </a:xfrm>
        </p:spPr>
        <p:txBody>
          <a:bodyPr/>
          <a:lstStyle/>
          <a:p>
            <a:r>
              <a:rPr lang="tr-TR" dirty="0" smtClean="0"/>
              <a:t>   </a:t>
            </a:r>
            <a:r>
              <a:rPr lang="tr-TR" b="1" dirty="0" smtClean="0">
                <a:solidFill>
                  <a:schemeClr val="bg1"/>
                </a:solidFill>
                <a:effectLst>
                  <a:outerShdw blurRad="38100" dist="38100" dir="2700000" algn="tl">
                    <a:srgbClr val="000000">
                      <a:alpha val="43137"/>
                    </a:srgbClr>
                  </a:outerShdw>
                </a:effectLst>
              </a:rPr>
              <a:t>Geçmişten günümüze pek çok şey para yerine kullanıldı.  İlk insanlar deniz kabuklarını para olarak kullanırlardı.</a:t>
            </a:r>
          </a:p>
          <a:p>
            <a:endParaRPr lang="tr-TR" dirty="0" smtClean="0"/>
          </a:p>
          <a:p>
            <a:endParaRPr lang="tr-TR" dirty="0" smtClean="0"/>
          </a:p>
          <a:p>
            <a:endParaRPr lang="tr-TR" dirty="0" smtClean="0"/>
          </a:p>
          <a:p>
            <a:endParaRPr lang="tr-TR" dirty="0" smtClean="0"/>
          </a:p>
        </p:txBody>
      </p:sp>
      <p:pic>
        <p:nvPicPr>
          <p:cNvPr id="113666" name="Picture 2" descr="http://t0.gstatic.com/images?q=tbn:ANd9GcRG_FK0NbCIVq7HtFKjRR9RnoHGrcBsggy7Bu_ByMvdC8geyyYd"/>
          <p:cNvPicPr>
            <a:picLocks noChangeAspect="1" noChangeArrowheads="1"/>
          </p:cNvPicPr>
          <p:nvPr/>
        </p:nvPicPr>
        <p:blipFill>
          <a:blip r:embed="rId2" cstate="print"/>
          <a:srcRect/>
          <a:stretch>
            <a:fillRect/>
          </a:stretch>
        </p:blipFill>
        <p:spPr bwMode="auto">
          <a:xfrm>
            <a:off x="0" y="2492896"/>
            <a:ext cx="3635896" cy="1790701"/>
          </a:xfrm>
          <a:prstGeom prst="rect">
            <a:avLst/>
          </a:prstGeom>
          <a:noFill/>
        </p:spPr>
      </p:pic>
      <p:pic>
        <p:nvPicPr>
          <p:cNvPr id="113670" name="Picture 6" descr="http://t3.gstatic.com/images?q=tbn:ANd9GcSiX6L3GJi3JGXreuZjUirqJe3ShGJfGSJzJQxZI5qLRliAB8pqWw"/>
          <p:cNvPicPr>
            <a:picLocks noChangeAspect="1" noChangeArrowheads="1"/>
          </p:cNvPicPr>
          <p:nvPr/>
        </p:nvPicPr>
        <p:blipFill>
          <a:blip r:embed="rId3" cstate="print"/>
          <a:srcRect/>
          <a:stretch>
            <a:fillRect/>
          </a:stretch>
        </p:blipFill>
        <p:spPr bwMode="auto">
          <a:xfrm>
            <a:off x="0" y="4293096"/>
            <a:ext cx="3635896" cy="2564904"/>
          </a:xfrm>
          <a:prstGeom prst="rect">
            <a:avLst/>
          </a:prstGeom>
          <a:noFill/>
        </p:spPr>
      </p:pic>
      <p:pic>
        <p:nvPicPr>
          <p:cNvPr id="10" name="Picture 2" descr="http://img300.imageshack.us/img300/5442/para1ey3.png"/>
          <p:cNvPicPr>
            <a:picLocks noChangeAspect="1" noChangeArrowheads="1"/>
          </p:cNvPicPr>
          <p:nvPr/>
        </p:nvPicPr>
        <p:blipFill>
          <a:blip r:embed="rId4" cstate="print"/>
          <a:srcRect/>
          <a:stretch>
            <a:fillRect/>
          </a:stretch>
        </p:blipFill>
        <p:spPr bwMode="auto">
          <a:xfrm>
            <a:off x="3635896" y="2564904"/>
            <a:ext cx="5508104" cy="429309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endParaRPr lang="tr-TR"/>
          </a:p>
        </p:txBody>
      </p:sp>
      <p:pic>
        <p:nvPicPr>
          <p:cNvPr id="131074" name="Picture 2" descr="http://www.tcmb.gov.tr/tlkampanya/images/guvenlik/20_on.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solidFill>
                  <a:schemeClr val="bg1"/>
                </a:solidFill>
                <a:effectLst>
                  <a:outerShdw blurRad="38100" dist="38100" dir="2700000" algn="tl">
                    <a:srgbClr val="000000">
                      <a:alpha val="43137"/>
                    </a:srgbClr>
                  </a:outerShdw>
                </a:effectLst>
              </a:rPr>
              <a:t>Türk parasının üzerinde ayrıca Merkez Bankası başkan ve yardımcısının imzaları da bulunur.</a:t>
            </a:r>
            <a:endParaRPr lang="tr-TR" b="1" dirty="0">
              <a:solidFill>
                <a:schemeClr val="bg1"/>
              </a:solidFill>
              <a:effectLst>
                <a:outerShdw blurRad="38100" dist="38100" dir="2700000" algn="tl">
                  <a:srgbClr val="000000">
                    <a:alpha val="43137"/>
                  </a:srgbClr>
                </a:outerShdw>
              </a:effectLst>
            </a:endParaRPr>
          </a:p>
        </p:txBody>
      </p:sp>
      <p:pic>
        <p:nvPicPr>
          <p:cNvPr id="133122" name="Picture 2" descr="http://www.tcmb.gov.tr/tlkampanya/images/guvenlik/5_on.jpg"/>
          <p:cNvPicPr>
            <a:picLocks noChangeAspect="1" noChangeArrowheads="1"/>
          </p:cNvPicPr>
          <p:nvPr/>
        </p:nvPicPr>
        <p:blipFill>
          <a:blip r:embed="rId2" cstate="print"/>
          <a:srcRect/>
          <a:stretch>
            <a:fillRect/>
          </a:stretch>
        </p:blipFill>
        <p:spPr bwMode="auto">
          <a:xfrm>
            <a:off x="0" y="3140968"/>
            <a:ext cx="9144000" cy="5358994"/>
          </a:xfrm>
          <a:prstGeom prst="rect">
            <a:avLst/>
          </a:prstGeom>
          <a:noFill/>
        </p:spPr>
      </p:pic>
      <p:cxnSp>
        <p:nvCxnSpPr>
          <p:cNvPr id="6" name="5 Düz Bağlayıcı"/>
          <p:cNvCxnSpPr/>
          <p:nvPr/>
        </p:nvCxnSpPr>
        <p:spPr>
          <a:xfrm>
            <a:off x="3707904" y="6237312"/>
            <a:ext cx="129614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b="1" dirty="0" smtClean="0">
                <a:solidFill>
                  <a:schemeClr val="bg1"/>
                </a:solidFill>
                <a:effectLst>
                  <a:outerShdw blurRad="38100" dist="38100" dir="2700000" algn="tl">
                    <a:srgbClr val="000000">
                      <a:alpha val="43137"/>
                    </a:srgbClr>
                  </a:outerShdw>
                </a:effectLst>
              </a:rPr>
              <a:t>Sözlük Çalışması</a:t>
            </a:r>
            <a:endParaRPr lang="tr-TR" b="1" dirty="0">
              <a:solidFill>
                <a:schemeClr val="bg1"/>
              </a:solidFill>
              <a:effectLst>
                <a:outerShdw blurRad="38100" dist="38100" dir="2700000" algn="tl">
                  <a:srgbClr val="000000">
                    <a:alpha val="43137"/>
                  </a:srgbClr>
                </a:outerShdw>
              </a:effectLst>
            </a:endParaRPr>
          </a:p>
        </p:txBody>
      </p:sp>
      <p:sp>
        <p:nvSpPr>
          <p:cNvPr id="3" name="2 İçerik Yer Tutucusu"/>
          <p:cNvSpPr>
            <a:spLocks noGrp="1"/>
          </p:cNvSpPr>
          <p:nvPr>
            <p:ph idx="1"/>
          </p:nvPr>
        </p:nvSpPr>
        <p:spPr/>
        <p:txBody>
          <a:bodyPr>
            <a:normAutofit/>
          </a:bodyPr>
          <a:lstStyle/>
          <a:p>
            <a:r>
              <a:rPr lang="tr-TR" b="1" dirty="0" smtClean="0">
                <a:solidFill>
                  <a:schemeClr val="bg1"/>
                </a:solidFill>
                <a:effectLst>
                  <a:outerShdw blurRad="38100" dist="38100" dir="2700000" algn="tl">
                    <a:srgbClr val="000000">
                      <a:alpha val="43137"/>
                    </a:srgbClr>
                  </a:outerShdw>
                </a:effectLst>
              </a:rPr>
              <a:t>Değiş tokuş: </a:t>
            </a:r>
            <a:r>
              <a:rPr lang="tr-TR" dirty="0" smtClean="0"/>
              <a:t>Değişim</a:t>
            </a:r>
          </a:p>
          <a:p>
            <a:r>
              <a:rPr lang="tr-TR" b="1" dirty="0" smtClean="0">
                <a:solidFill>
                  <a:schemeClr val="bg1"/>
                </a:solidFill>
                <a:effectLst>
                  <a:outerShdw blurRad="38100" dist="38100" dir="2700000" algn="tl">
                    <a:srgbClr val="000000">
                      <a:alpha val="43137"/>
                    </a:srgbClr>
                  </a:outerShdw>
                </a:effectLst>
              </a:rPr>
              <a:t>Takas: </a:t>
            </a:r>
            <a:r>
              <a:rPr lang="tr-TR" dirty="0" smtClean="0"/>
              <a:t>Malın malla değişimi</a:t>
            </a:r>
          </a:p>
          <a:p>
            <a:r>
              <a:rPr lang="tr-TR" b="1" dirty="0" smtClean="0">
                <a:solidFill>
                  <a:schemeClr val="bg1"/>
                </a:solidFill>
                <a:effectLst>
                  <a:outerShdw blurRad="38100" dist="38100" dir="2700000" algn="tl">
                    <a:srgbClr val="000000">
                      <a:alpha val="43137"/>
                    </a:srgbClr>
                  </a:outerShdw>
                </a:effectLst>
              </a:rPr>
              <a:t>Ön plana çıkmak: </a:t>
            </a:r>
            <a:r>
              <a:rPr lang="tr-TR" dirty="0" smtClean="0"/>
              <a:t> Önem arz etmek, önem kazanmak </a:t>
            </a:r>
          </a:p>
          <a:p>
            <a:r>
              <a:rPr lang="tr-TR" b="1" dirty="0" smtClean="0">
                <a:solidFill>
                  <a:schemeClr val="bg1"/>
                </a:solidFill>
                <a:effectLst>
                  <a:outerShdw blurRad="38100" dist="38100" dir="2700000" algn="tl">
                    <a:srgbClr val="000000">
                      <a:alpha val="43137"/>
                    </a:srgbClr>
                  </a:outerShdw>
                </a:effectLst>
              </a:rPr>
              <a:t>Tarihçe: </a:t>
            </a:r>
            <a:r>
              <a:rPr lang="tr-TR" dirty="0" smtClean="0"/>
              <a:t>Bir olay veya nesnenin özet olarak yazılmış tarihi.</a:t>
            </a:r>
          </a:p>
          <a:p>
            <a:r>
              <a:rPr lang="tr-TR" b="1" dirty="0" smtClean="0">
                <a:solidFill>
                  <a:schemeClr val="bg1"/>
                </a:solidFill>
                <a:effectLst>
                  <a:outerShdw blurRad="38100" dist="38100" dir="2700000" algn="tl">
                    <a:srgbClr val="000000">
                      <a:alpha val="43137"/>
                    </a:srgbClr>
                  </a:outerShdw>
                </a:effectLst>
              </a:rPr>
              <a:t>Tasarruf: </a:t>
            </a:r>
            <a:r>
              <a:rPr lang="tr-TR" dirty="0" smtClean="0"/>
              <a:t>Para biriktirme.</a:t>
            </a:r>
          </a:p>
          <a:p>
            <a:r>
              <a:rPr lang="tr-TR" b="1" dirty="0">
                <a:solidFill>
                  <a:schemeClr val="bg1"/>
                </a:solidFill>
                <a:effectLst>
                  <a:outerShdw blurRad="38100" dist="38100" dir="2700000" algn="tl">
                    <a:srgbClr val="000000">
                      <a:alpha val="43137"/>
                    </a:srgbClr>
                  </a:outerShdw>
                </a:effectLst>
              </a:rPr>
              <a:t>Sahte: </a:t>
            </a:r>
            <a:r>
              <a:rPr lang="tr-TR" b="1" dirty="0" smtClean="0">
                <a:solidFill>
                  <a:schemeClr val="bg1"/>
                </a:solidFill>
                <a:effectLst>
                  <a:outerShdw blurRad="38100" dist="38100" dir="2700000" algn="tl">
                    <a:srgbClr val="000000">
                      <a:alpha val="43137"/>
                    </a:srgbClr>
                  </a:outerShdw>
                </a:effectLst>
              </a:rPr>
              <a:t> </a:t>
            </a:r>
            <a:r>
              <a:rPr lang="tr-TR" dirty="0" smtClean="0"/>
              <a:t>Gerçek olmayan.</a:t>
            </a:r>
            <a:endParaRPr lang="tr-T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3"/>
            <a:ext cx="8229600" cy="5688632"/>
          </a:xfrm>
        </p:spPr>
        <p:txBody>
          <a:bodyPr>
            <a:normAutofit/>
          </a:bodyPr>
          <a:lstStyle/>
          <a:p>
            <a:pPr>
              <a:buNone/>
            </a:pPr>
            <a:r>
              <a:rPr lang="tr-TR" dirty="0" smtClean="0"/>
              <a:t>   </a:t>
            </a:r>
          </a:p>
          <a:p>
            <a:pPr>
              <a:buNone/>
            </a:pPr>
            <a:r>
              <a:rPr lang="tr-TR" dirty="0" smtClean="0">
                <a:solidFill>
                  <a:schemeClr val="accent6">
                    <a:lumMod val="75000"/>
                  </a:schemeClr>
                </a:solidFill>
              </a:rPr>
              <a:t>            Anlama Çalışmaları</a:t>
            </a:r>
          </a:p>
          <a:p>
            <a:pPr>
              <a:buNone/>
            </a:pPr>
            <a:r>
              <a:rPr lang="tr-TR" dirty="0" smtClean="0">
                <a:solidFill>
                  <a:schemeClr val="accent6">
                    <a:lumMod val="75000"/>
                  </a:schemeClr>
                </a:solidFill>
              </a:rPr>
              <a:t>1) </a:t>
            </a:r>
            <a:r>
              <a:rPr lang="tr-TR" b="1" dirty="0" smtClean="0">
                <a:solidFill>
                  <a:schemeClr val="bg1"/>
                </a:solidFill>
                <a:effectLst>
                  <a:outerShdw blurRad="38100" dist="38100" dir="2700000" algn="tl">
                    <a:srgbClr val="000000">
                      <a:alpha val="43137"/>
                    </a:srgbClr>
                  </a:outerShdw>
                </a:effectLst>
              </a:rPr>
              <a:t>Günlük yaşamımızda para niçin “olmazsa olmaz”dır?</a:t>
            </a:r>
          </a:p>
          <a:p>
            <a:pPr>
              <a:buNone/>
            </a:pPr>
            <a:endParaRPr lang="tr-TR" dirty="0" smtClean="0">
              <a:solidFill>
                <a:schemeClr val="accent6">
                  <a:lumMod val="75000"/>
                </a:schemeClr>
              </a:solidFill>
            </a:endParaRPr>
          </a:p>
          <a:p>
            <a:pPr>
              <a:buNone/>
            </a:pPr>
            <a:endParaRPr lang="tr-TR" dirty="0" smtClean="0">
              <a:solidFill>
                <a:schemeClr val="accent6">
                  <a:lumMod val="75000"/>
                </a:schemeClr>
              </a:solidFill>
            </a:endParaRPr>
          </a:p>
          <a:p>
            <a:pPr>
              <a:buNone/>
            </a:pPr>
            <a:endParaRPr lang="tr-TR" dirty="0" smtClean="0"/>
          </a:p>
          <a:p>
            <a:pPr>
              <a:buNone/>
            </a:pPr>
            <a:endParaRPr lang="tr-TR" dirty="0"/>
          </a:p>
        </p:txBody>
      </p:sp>
      <p:sp>
        <p:nvSpPr>
          <p:cNvPr id="4" name="3 Komut Düğmesi: Yardım">
            <a:hlinkClick r:id="" action="ppaction://noaction" highlightClick="1"/>
          </p:cNvPr>
          <p:cNvSpPr/>
          <p:nvPr/>
        </p:nvSpPr>
        <p:spPr>
          <a:xfrm>
            <a:off x="3851920" y="4005064"/>
            <a:ext cx="2016224" cy="216024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51829"/>
          </a:xfrm>
        </p:spPr>
        <p:txBody>
          <a:bodyPr/>
          <a:lstStyle/>
          <a:p>
            <a:endParaRPr lang="tr-TR" dirty="0" smtClean="0">
              <a:solidFill>
                <a:schemeClr val="accent6">
                  <a:lumMod val="75000"/>
                </a:schemeClr>
              </a:solidFill>
            </a:endParaRPr>
          </a:p>
          <a:p>
            <a:pPr>
              <a:buNone/>
            </a:pPr>
            <a:r>
              <a:rPr lang="tr-TR" dirty="0" smtClean="0">
                <a:solidFill>
                  <a:schemeClr val="accent6">
                    <a:lumMod val="75000"/>
                  </a:schemeClr>
                </a:solidFill>
              </a:rPr>
              <a:t>                     CEVAP:</a:t>
            </a:r>
          </a:p>
          <a:p>
            <a:r>
              <a:rPr lang="tr-TR" b="1" dirty="0" smtClean="0">
                <a:solidFill>
                  <a:schemeClr val="bg1"/>
                </a:solidFill>
                <a:effectLst>
                  <a:outerShdw blurRad="38100" dist="38100" dir="2700000" algn="tl">
                    <a:srgbClr val="000000">
                      <a:alpha val="43137"/>
                    </a:srgbClr>
                  </a:outerShdw>
                </a:effectLst>
              </a:rPr>
              <a:t>Çünkü para ile her zaman alış veriş yapılabilir. Hatta , para biriktirilip tasarruf edilebilir.</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67544" y="2852936"/>
            <a:ext cx="8229600" cy="4526280"/>
          </a:xfrm>
        </p:spPr>
        <p:txBody>
          <a:bodyPr/>
          <a:lstStyle/>
          <a:p>
            <a:pPr>
              <a:buNone/>
            </a:pPr>
            <a:r>
              <a:rPr lang="tr-TR" dirty="0" smtClean="0">
                <a:solidFill>
                  <a:schemeClr val="accent6">
                    <a:lumMod val="75000"/>
                  </a:schemeClr>
                </a:solidFill>
              </a:rPr>
              <a:t>2) </a:t>
            </a:r>
            <a:r>
              <a:rPr lang="tr-TR" b="1" dirty="0" smtClean="0">
                <a:solidFill>
                  <a:schemeClr val="bg1"/>
                </a:solidFill>
                <a:effectLst>
                  <a:outerShdw blurRad="38100" dist="38100" dir="2700000" algn="tl">
                    <a:srgbClr val="000000">
                      <a:alpha val="43137"/>
                    </a:srgbClr>
                  </a:outerShdw>
                </a:effectLst>
              </a:rPr>
              <a:t>Lidya kralı Karun niçin dünyanın en zengini kabul ediliyor?</a:t>
            </a:r>
          </a:p>
          <a:p>
            <a:endParaRPr lang="tr-TR" dirty="0"/>
          </a:p>
        </p:txBody>
      </p:sp>
      <p:sp>
        <p:nvSpPr>
          <p:cNvPr id="4" name="3 Komut Düğmesi: Yardım">
            <a:hlinkClick r:id="" action="ppaction://noaction" highlightClick="1"/>
          </p:cNvPr>
          <p:cNvSpPr/>
          <p:nvPr/>
        </p:nvSpPr>
        <p:spPr>
          <a:xfrm>
            <a:off x="3275856" y="260648"/>
            <a:ext cx="2016224" cy="216024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dirty="0" smtClean="0">
                <a:solidFill>
                  <a:schemeClr val="accent6">
                    <a:lumMod val="75000"/>
                  </a:schemeClr>
                </a:solidFill>
              </a:rPr>
              <a:t>Cevap:</a:t>
            </a:r>
            <a:endParaRPr lang="tr-TR" dirty="0">
              <a:solidFill>
                <a:schemeClr val="accent6">
                  <a:lumMod val="75000"/>
                </a:schemeClr>
              </a:solidFill>
            </a:endParaRPr>
          </a:p>
        </p:txBody>
      </p:sp>
      <p:sp>
        <p:nvSpPr>
          <p:cNvPr id="3" name="2 İçerik Yer Tutucusu"/>
          <p:cNvSpPr>
            <a:spLocks noGrp="1"/>
          </p:cNvSpPr>
          <p:nvPr>
            <p:ph idx="1"/>
          </p:nvPr>
        </p:nvSpPr>
        <p:spPr/>
        <p:txBody>
          <a:bodyPr/>
          <a:lstStyle/>
          <a:p>
            <a:r>
              <a:rPr lang="tr-TR" b="1" dirty="0" smtClean="0">
                <a:solidFill>
                  <a:schemeClr val="bg1"/>
                </a:solidFill>
                <a:effectLst>
                  <a:outerShdw blurRad="38100" dist="38100" dir="2700000" algn="tl">
                    <a:srgbClr val="000000">
                      <a:alpha val="43137"/>
                    </a:srgbClr>
                  </a:outerShdw>
                </a:effectLst>
              </a:rPr>
              <a:t>Çünkü gerçek anlamda parayı Lidyalıların kullandığı düşünülüyor.  Paranın bulunması ile birlikte para biriktirilmeye de başlandı.  Bu nedenle Lidya Kralı Karun dünyanın en zengin insanı olarak kabul ediliyordu.</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611560" y="3068960"/>
            <a:ext cx="8229600" cy="4526280"/>
          </a:xfrm>
        </p:spPr>
        <p:txBody>
          <a:bodyPr/>
          <a:lstStyle/>
          <a:p>
            <a:r>
              <a:rPr lang="tr-TR" dirty="0" smtClean="0">
                <a:solidFill>
                  <a:schemeClr val="accent6">
                    <a:lumMod val="75000"/>
                  </a:schemeClr>
                </a:solidFill>
              </a:rPr>
              <a:t>3) </a:t>
            </a:r>
            <a:r>
              <a:rPr lang="tr-TR" b="1" dirty="0" smtClean="0">
                <a:solidFill>
                  <a:schemeClr val="bg1"/>
                </a:solidFill>
                <a:effectLst>
                  <a:outerShdw blurRad="38100" dist="38100" dir="2700000" algn="tl">
                    <a:srgbClr val="000000">
                      <a:alpha val="43137"/>
                    </a:srgbClr>
                  </a:outerShdw>
                </a:effectLst>
              </a:rPr>
              <a:t>Paranın basıldığı kağıttan mürekkebine    kadar niçin her şeyi özeldir?</a:t>
            </a:r>
          </a:p>
          <a:p>
            <a:endParaRPr lang="tr-TR" dirty="0"/>
          </a:p>
        </p:txBody>
      </p:sp>
      <p:sp>
        <p:nvSpPr>
          <p:cNvPr id="4" name="3 Komut Düğmesi: Yardım">
            <a:hlinkClick r:id="" action="ppaction://noaction" highlightClick="1"/>
          </p:cNvPr>
          <p:cNvSpPr/>
          <p:nvPr/>
        </p:nvSpPr>
        <p:spPr>
          <a:xfrm>
            <a:off x="3923928" y="548680"/>
            <a:ext cx="2016224" cy="216024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dirty="0" smtClean="0">
                <a:solidFill>
                  <a:schemeClr val="accent6">
                    <a:lumMod val="75000"/>
                  </a:schemeClr>
                </a:solidFill>
              </a:rPr>
              <a:t>CEVAP:</a:t>
            </a:r>
            <a:endParaRPr lang="tr-TR" dirty="0">
              <a:solidFill>
                <a:schemeClr val="accent6">
                  <a:lumMod val="75000"/>
                </a:schemeClr>
              </a:solidFill>
            </a:endParaRPr>
          </a:p>
        </p:txBody>
      </p:sp>
      <p:sp>
        <p:nvSpPr>
          <p:cNvPr id="3" name="2 İçerik Yer Tutucusu"/>
          <p:cNvSpPr>
            <a:spLocks noGrp="1"/>
          </p:cNvSpPr>
          <p:nvPr>
            <p:ph idx="1"/>
          </p:nvPr>
        </p:nvSpPr>
        <p:spPr/>
        <p:txBody>
          <a:bodyPr/>
          <a:lstStyle/>
          <a:p>
            <a:r>
              <a:rPr lang="tr-TR" b="1" dirty="0" smtClean="0">
                <a:solidFill>
                  <a:schemeClr val="bg1"/>
                </a:solidFill>
                <a:effectLst>
                  <a:outerShdw blurRad="38100" dist="38100" dir="2700000" algn="tl">
                    <a:srgbClr val="000000">
                      <a:alpha val="43137"/>
                    </a:srgbClr>
                  </a:outerShdw>
                </a:effectLst>
              </a:rPr>
              <a:t>Paranın kağıttan mürekkebine kadar her şeyinin özel olmasının nedeni sahte para basımını önlemektir.</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İçerik Yer Tutucusu"/>
          <p:cNvSpPr>
            <a:spLocks noGrp="1"/>
          </p:cNvSpPr>
          <p:nvPr>
            <p:ph idx="1"/>
          </p:nvPr>
        </p:nvSpPr>
        <p:spPr>
          <a:xfrm>
            <a:off x="467544" y="2780928"/>
            <a:ext cx="8229600" cy="4526280"/>
          </a:xfrm>
        </p:spPr>
        <p:txBody>
          <a:bodyPr/>
          <a:lstStyle/>
          <a:p>
            <a:pPr>
              <a:buNone/>
            </a:pPr>
            <a:r>
              <a:rPr lang="tr-TR" dirty="0" smtClean="0">
                <a:solidFill>
                  <a:schemeClr val="accent6">
                    <a:lumMod val="75000"/>
                  </a:schemeClr>
                </a:solidFill>
              </a:rPr>
              <a:t>4) </a:t>
            </a:r>
            <a:r>
              <a:rPr lang="tr-TR" b="1" dirty="0" smtClean="0">
                <a:solidFill>
                  <a:schemeClr val="bg1"/>
                </a:solidFill>
                <a:effectLst>
                  <a:outerShdw blurRad="38100" dist="38100" dir="2700000" algn="tl">
                    <a:srgbClr val="000000">
                      <a:alpha val="43137"/>
                    </a:srgbClr>
                  </a:outerShdw>
                </a:effectLst>
              </a:rPr>
              <a:t>Paranın ön ve arka yüzünde niçin parmakla hissedilen kabartma baskılar vardır?</a:t>
            </a:r>
            <a:endParaRPr lang="tr-TR" b="1" dirty="0">
              <a:solidFill>
                <a:schemeClr val="bg1"/>
              </a:solidFill>
              <a:effectLst>
                <a:outerShdw blurRad="38100" dist="38100" dir="2700000" algn="tl">
                  <a:srgbClr val="000000">
                    <a:alpha val="43137"/>
                  </a:srgbClr>
                </a:outerShdw>
              </a:effectLst>
            </a:endParaRPr>
          </a:p>
        </p:txBody>
      </p:sp>
      <p:sp>
        <p:nvSpPr>
          <p:cNvPr id="9" name="8 Komut Düğmesi: Yardım">
            <a:hlinkClick r:id="" action="ppaction://noaction" highlightClick="1"/>
          </p:cNvPr>
          <p:cNvSpPr/>
          <p:nvPr/>
        </p:nvSpPr>
        <p:spPr>
          <a:xfrm>
            <a:off x="3707904" y="620688"/>
            <a:ext cx="2016224" cy="216024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b="1" dirty="0" smtClean="0">
                <a:solidFill>
                  <a:schemeClr val="bg1"/>
                </a:solidFill>
                <a:effectLst>
                  <a:outerShdw blurRad="38100" dist="38100" dir="2700000" algn="tl">
                    <a:srgbClr val="000000">
                      <a:alpha val="43137"/>
                    </a:srgbClr>
                  </a:outerShdw>
                </a:effectLst>
              </a:rPr>
              <a:t>Mayalar içinse kakao çekirdekleri para birimiydi.</a:t>
            </a:r>
          </a:p>
          <a:p>
            <a:endParaRPr lang="tr-TR" dirty="0"/>
          </a:p>
        </p:txBody>
      </p:sp>
      <p:pic>
        <p:nvPicPr>
          <p:cNvPr id="4" name="Picture 8" descr="http://t0.gstatic.com/images?q=tbn:ANd9GcR8xQwnBorqeuwjW1jL02qIOA39WIiqvYpsJQXWBa0nrFMXTspC"/>
          <p:cNvPicPr>
            <a:picLocks noChangeAspect="1" noChangeArrowheads="1"/>
          </p:cNvPicPr>
          <p:nvPr/>
        </p:nvPicPr>
        <p:blipFill>
          <a:blip r:embed="rId2" cstate="print"/>
          <a:srcRect/>
          <a:stretch>
            <a:fillRect/>
          </a:stretch>
        </p:blipFill>
        <p:spPr bwMode="auto">
          <a:xfrm>
            <a:off x="0" y="2636912"/>
            <a:ext cx="9144000" cy="422108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39552" y="260648"/>
            <a:ext cx="8229600" cy="1143000"/>
          </a:xfrm>
        </p:spPr>
        <p:txBody>
          <a:bodyPr/>
          <a:lstStyle/>
          <a:p>
            <a:pPr algn="ctr"/>
            <a:r>
              <a:rPr lang="tr-TR" dirty="0" smtClean="0">
                <a:solidFill>
                  <a:schemeClr val="accent6">
                    <a:lumMod val="75000"/>
                  </a:schemeClr>
                </a:solidFill>
              </a:rPr>
              <a:t>CEVAP:</a:t>
            </a:r>
            <a:endParaRPr lang="tr-TR" dirty="0">
              <a:solidFill>
                <a:schemeClr val="accent6">
                  <a:lumMod val="75000"/>
                </a:schemeClr>
              </a:solidFill>
            </a:endParaRPr>
          </a:p>
        </p:txBody>
      </p:sp>
      <p:sp>
        <p:nvSpPr>
          <p:cNvPr id="3" name="2 İçerik Yer Tutucusu"/>
          <p:cNvSpPr>
            <a:spLocks noGrp="1"/>
          </p:cNvSpPr>
          <p:nvPr>
            <p:ph idx="1"/>
          </p:nvPr>
        </p:nvSpPr>
        <p:spPr>
          <a:xfrm>
            <a:off x="467544" y="1340768"/>
            <a:ext cx="8229600" cy="4526280"/>
          </a:xfrm>
        </p:spPr>
        <p:txBody>
          <a:bodyPr/>
          <a:lstStyle/>
          <a:p>
            <a:pPr>
              <a:buNone/>
            </a:pPr>
            <a:r>
              <a:rPr lang="tr-TR" dirty="0" smtClean="0"/>
              <a:t>   </a:t>
            </a:r>
            <a:r>
              <a:rPr lang="tr-TR" b="1" dirty="0" smtClean="0">
                <a:solidFill>
                  <a:schemeClr val="bg1"/>
                </a:solidFill>
                <a:effectLst>
                  <a:outerShdw blurRad="38100" dist="38100" dir="2700000" algn="tl">
                    <a:srgbClr val="000000">
                      <a:alpha val="43137"/>
                    </a:srgbClr>
                  </a:outerShdw>
                </a:effectLst>
              </a:rPr>
              <a:t>Para görme engelliler tarafından bu kabartmalar sayesinde tanınıyor. Ayrıca paranın sahte mi, gerçek mi olduğunu anlamanın yollarından biridir.</a:t>
            </a:r>
            <a:endParaRPr lang="tr-TR" b="1" dirty="0">
              <a:solidFill>
                <a:schemeClr val="bg1"/>
              </a:solidFill>
              <a:effectLst>
                <a:outerShdw blurRad="38100" dist="38100" dir="2700000" algn="tl">
                  <a:srgbClr val="000000">
                    <a:alpha val="43137"/>
                  </a:srgbClr>
                </a:outerShdw>
              </a:effectLst>
            </a:endParaRPr>
          </a:p>
        </p:txBody>
      </p:sp>
      <p:pic>
        <p:nvPicPr>
          <p:cNvPr id="4" name="Picture 2" descr="http://t3.gstatic.com/images?q=tbn:ANd9GcQHIQ4bvajeAf96IQD7tbEYebtRfQqUqJL_8KJLSNdBx2IiTarzFg"/>
          <p:cNvPicPr>
            <a:picLocks noChangeAspect="1" noChangeArrowheads="1"/>
          </p:cNvPicPr>
          <p:nvPr/>
        </p:nvPicPr>
        <p:blipFill>
          <a:blip r:embed="rId2" cstate="print"/>
          <a:srcRect/>
          <a:stretch>
            <a:fillRect/>
          </a:stretch>
        </p:blipFill>
        <p:spPr bwMode="auto">
          <a:xfrm>
            <a:off x="5364088" y="3438781"/>
            <a:ext cx="3198148" cy="3419219"/>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36576" indent="0">
              <a:buNone/>
            </a:pPr>
            <a:r>
              <a:rPr lang="tr-TR" dirty="0" smtClean="0"/>
              <a:t>               </a:t>
            </a:r>
          </a:p>
          <a:p>
            <a:pPr marL="36576" indent="0">
              <a:buNone/>
            </a:pPr>
            <a:endParaRPr lang="tr-TR" dirty="0"/>
          </a:p>
          <a:p>
            <a:pPr marL="36576" indent="0">
              <a:buNone/>
            </a:pPr>
            <a:endParaRPr lang="tr-TR" dirty="0" smtClean="0"/>
          </a:p>
          <a:p>
            <a:pPr marL="36576" indent="0">
              <a:buNone/>
            </a:pPr>
            <a:endParaRPr lang="tr-TR" dirty="0"/>
          </a:p>
          <a:p>
            <a:pPr marL="36576" indent="0">
              <a:buNone/>
            </a:pPr>
            <a:endParaRPr lang="tr-TR" dirty="0" smtClean="0"/>
          </a:p>
          <a:p>
            <a:pPr marL="36576" indent="0">
              <a:buNone/>
            </a:pPr>
            <a:r>
              <a:rPr lang="tr-TR" b="1" dirty="0">
                <a:solidFill>
                  <a:schemeClr val="bg1"/>
                </a:solidFill>
              </a:rPr>
              <a:t> </a:t>
            </a:r>
            <a:r>
              <a:rPr lang="tr-TR" b="1" dirty="0" smtClean="0">
                <a:solidFill>
                  <a:schemeClr val="bg1"/>
                </a:solidFill>
              </a:rPr>
              <a:t>                                        </a:t>
            </a:r>
            <a:r>
              <a:rPr lang="tr-TR" b="1" dirty="0" smtClean="0">
                <a:solidFill>
                  <a:schemeClr val="bg1"/>
                </a:solidFill>
                <a:effectLst>
                  <a:outerShdw blurRad="38100" dist="38100" dir="2700000" algn="tl">
                    <a:srgbClr val="000000">
                      <a:alpha val="43137"/>
                    </a:srgbClr>
                  </a:outerShdw>
                </a:effectLst>
              </a:rPr>
              <a:t>Selin Çalık</a:t>
            </a:r>
          </a:p>
          <a:p>
            <a:pPr marL="36576" indent="0">
              <a:buNone/>
            </a:pPr>
            <a:r>
              <a:rPr lang="tr-TR" b="1" dirty="0">
                <a:solidFill>
                  <a:schemeClr val="bg1"/>
                </a:solidFill>
                <a:effectLst>
                  <a:outerShdw blurRad="38100" dist="38100" dir="2700000" algn="tl">
                    <a:srgbClr val="000000">
                      <a:alpha val="43137"/>
                    </a:srgbClr>
                  </a:outerShdw>
                </a:effectLst>
              </a:rPr>
              <a:t> </a:t>
            </a:r>
            <a:r>
              <a:rPr lang="tr-TR" b="1" dirty="0" smtClean="0">
                <a:solidFill>
                  <a:schemeClr val="bg1"/>
                </a:solidFill>
                <a:effectLst>
                  <a:outerShdw blurRad="38100" dist="38100" dir="2700000" algn="tl">
                    <a:srgbClr val="000000">
                      <a:alpha val="43137"/>
                    </a:srgbClr>
                  </a:outerShdw>
                </a:effectLst>
              </a:rPr>
              <a:t>                                 Saraybosna YETKM</a:t>
            </a:r>
          </a:p>
          <a:p>
            <a:pPr marL="36576" indent="0">
              <a:buNone/>
            </a:pPr>
            <a:r>
              <a:rPr lang="tr-TR" b="1" dirty="0">
                <a:solidFill>
                  <a:schemeClr val="bg1"/>
                </a:solidFill>
                <a:effectLst>
                  <a:outerShdw blurRad="38100" dist="38100" dir="2700000" algn="tl">
                    <a:srgbClr val="000000">
                      <a:alpha val="43137"/>
                    </a:srgbClr>
                  </a:outerShdw>
                </a:effectLst>
              </a:rPr>
              <a:t> </a:t>
            </a:r>
            <a:r>
              <a:rPr lang="tr-TR" b="1" dirty="0" smtClean="0">
                <a:solidFill>
                  <a:schemeClr val="bg1"/>
                </a:solidFill>
                <a:effectLst>
                  <a:outerShdw blurRad="38100" dist="38100" dir="2700000" algn="tl">
                    <a:srgbClr val="000000">
                      <a:alpha val="43137"/>
                    </a:srgbClr>
                  </a:outerShdw>
                </a:effectLst>
              </a:rPr>
              <a:t>                                      (Kasım 2012)</a:t>
            </a:r>
            <a:endParaRPr lang="tr-TR"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15200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İçerik Yer Tutucusu"/>
          <p:cNvSpPr>
            <a:spLocks noGrp="1"/>
          </p:cNvSpPr>
          <p:nvPr>
            <p:ph idx="1"/>
          </p:nvPr>
        </p:nvSpPr>
        <p:spPr>
          <a:xfrm>
            <a:off x="457200" y="1646237"/>
            <a:ext cx="8229600" cy="2214811"/>
          </a:xfrm>
        </p:spPr>
        <p:txBody>
          <a:bodyPr/>
          <a:lstStyle/>
          <a:p>
            <a:r>
              <a:rPr lang="tr-TR" b="1" dirty="0" smtClean="0">
                <a:solidFill>
                  <a:schemeClr val="bg1"/>
                </a:solidFill>
                <a:effectLst>
                  <a:outerShdw blurRad="38100" dist="38100" dir="2700000" algn="tl">
                    <a:srgbClr val="000000">
                      <a:alpha val="43137"/>
                    </a:srgbClr>
                  </a:outerShdw>
                </a:effectLst>
              </a:rPr>
              <a:t>Uzun yıllar altın, gümüş gibi değerli metaller para olarak elden ele geçti. Kağıt paralarsa çok yakın zamanda ortaya çıktı.</a:t>
            </a:r>
            <a:endParaRPr lang="tr-TR" b="1" dirty="0">
              <a:solidFill>
                <a:schemeClr val="bg1"/>
              </a:solidFill>
              <a:effectLst>
                <a:outerShdw blurRad="38100" dist="38100" dir="2700000" algn="tl">
                  <a:srgbClr val="000000">
                    <a:alpha val="43137"/>
                  </a:srgbClr>
                </a:outerShdw>
              </a:effectLst>
            </a:endParaRPr>
          </a:p>
        </p:txBody>
      </p:sp>
      <p:pic>
        <p:nvPicPr>
          <p:cNvPr id="112644" name="Picture 4" descr="http://t0.gstatic.com/images?q=tbn:ANd9GcSsBuF3hwG7_tP0Tg9oJS2g3rNw0a85O9lrx7yG_yzcQ7AwGDOgxw"/>
          <p:cNvPicPr>
            <a:picLocks noChangeAspect="1" noChangeArrowheads="1"/>
          </p:cNvPicPr>
          <p:nvPr/>
        </p:nvPicPr>
        <p:blipFill>
          <a:blip r:embed="rId2" cstate="print"/>
          <a:srcRect/>
          <a:stretch>
            <a:fillRect/>
          </a:stretch>
        </p:blipFill>
        <p:spPr bwMode="auto">
          <a:xfrm>
            <a:off x="4619026" y="3356992"/>
            <a:ext cx="4524974" cy="3501008"/>
          </a:xfrm>
          <a:prstGeom prst="rect">
            <a:avLst/>
          </a:prstGeom>
          <a:noFill/>
        </p:spPr>
      </p:pic>
      <p:pic>
        <p:nvPicPr>
          <p:cNvPr id="112646" name="Picture 6" descr="http://t0.gstatic.com/images?q=tbn:ANd9GcQxMfH6OdC2SuqH2vkjatiumwynDQ0wB_TNnSj4WFQDE2ngljvgcA47z6PFQw"/>
          <p:cNvPicPr>
            <a:picLocks noChangeAspect="1" noChangeArrowheads="1"/>
          </p:cNvPicPr>
          <p:nvPr/>
        </p:nvPicPr>
        <p:blipFill>
          <a:blip r:embed="rId3" cstate="print"/>
          <a:srcRect/>
          <a:stretch>
            <a:fillRect/>
          </a:stretch>
        </p:blipFill>
        <p:spPr bwMode="auto">
          <a:xfrm>
            <a:off x="0" y="3356992"/>
            <a:ext cx="4619026" cy="350100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623837"/>
          </a:xfrm>
        </p:spPr>
        <p:txBody>
          <a:bodyPr/>
          <a:lstStyle/>
          <a:p>
            <a:r>
              <a:rPr lang="tr-TR" b="1" dirty="0" smtClean="0">
                <a:solidFill>
                  <a:schemeClr val="bg1"/>
                </a:solidFill>
                <a:effectLst>
                  <a:outerShdw blurRad="38100" dist="38100" dir="2700000" algn="tl">
                    <a:srgbClr val="000000">
                      <a:alpha val="43137"/>
                    </a:srgbClr>
                  </a:outerShdw>
                </a:effectLst>
              </a:rPr>
              <a:t>Önceleri paranın bir mal edinmek için başka bir malla değiştirilmesi gerekiyordu. “Takas” denilen bu sistemde akla gelen ve olabilecek her şey kullanılıyordu. Tarım ürünleri, tuz, hayvanlar, deniz kabukları gibi her şey değiş tokuş ediliyordu. Bu sistemde bir malın belli bir değeri olmuyordu elbette. Bu tür alışverişlerde karşılıklı gereksinimler ön plana çıkıyordu.</a:t>
            </a:r>
            <a:endParaRPr lang="tr-TR"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solidFill>
                  <a:schemeClr val="bg1"/>
                </a:solidFill>
                <a:effectLst>
                  <a:outerShdw blurRad="38100" dist="38100" dir="2700000" algn="tl">
                    <a:srgbClr val="000000">
                      <a:alpha val="43137"/>
                    </a:srgbClr>
                  </a:outerShdw>
                </a:effectLst>
              </a:rPr>
              <a:t>                  TAKAS</a:t>
            </a:r>
            <a:endParaRPr lang="tr-TR" b="1" dirty="0">
              <a:solidFill>
                <a:schemeClr val="bg1"/>
              </a:solidFill>
              <a:effectLst>
                <a:outerShdw blurRad="38100" dist="38100" dir="2700000" algn="tl">
                  <a:srgbClr val="000000">
                    <a:alpha val="43137"/>
                  </a:srgbClr>
                </a:outerShdw>
              </a:effectLst>
            </a:endParaRPr>
          </a:p>
        </p:txBody>
      </p:sp>
      <p:sp>
        <p:nvSpPr>
          <p:cNvPr id="3" name="2 İçerik Yer Tutucusu"/>
          <p:cNvSpPr>
            <a:spLocks noGrp="1"/>
          </p:cNvSpPr>
          <p:nvPr>
            <p:ph idx="1"/>
          </p:nvPr>
        </p:nvSpPr>
        <p:spPr/>
        <p:txBody>
          <a:bodyPr/>
          <a:lstStyle/>
          <a:p>
            <a:endParaRPr lang="tr-TR" dirty="0"/>
          </a:p>
        </p:txBody>
      </p:sp>
      <p:pic>
        <p:nvPicPr>
          <p:cNvPr id="117762" name="Picture 2" descr="http://t3.gstatic.com/images?q=tbn:ANd9GcTLNBmJMWGajc_OtVN3CMs6YMxegmvCIETh8ManMxO8bh0JLGpbcg"/>
          <p:cNvPicPr>
            <a:picLocks noChangeAspect="1" noChangeArrowheads="1"/>
          </p:cNvPicPr>
          <p:nvPr/>
        </p:nvPicPr>
        <p:blipFill>
          <a:blip r:embed="rId2" cstate="print"/>
          <a:srcRect/>
          <a:stretch>
            <a:fillRect/>
          </a:stretch>
        </p:blipFill>
        <p:spPr bwMode="auto">
          <a:xfrm>
            <a:off x="0" y="1628800"/>
            <a:ext cx="9144000" cy="5229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a:t>
            </a:r>
            <a:r>
              <a:rPr lang="tr-TR" b="1" dirty="0" smtClean="0">
                <a:solidFill>
                  <a:schemeClr val="bg1"/>
                </a:solidFill>
                <a:effectLst>
                  <a:outerShdw blurRad="38100" dist="38100" dir="2700000" algn="tl">
                    <a:srgbClr val="000000">
                      <a:alpha val="43137"/>
                    </a:srgbClr>
                  </a:outerShdw>
                </a:effectLst>
              </a:rPr>
              <a:t>TAKAS</a:t>
            </a:r>
            <a:endParaRPr lang="tr-TR" b="1" dirty="0">
              <a:solidFill>
                <a:schemeClr val="bg1"/>
              </a:solidFill>
              <a:effectLst>
                <a:outerShdw blurRad="38100" dist="38100" dir="2700000" algn="tl">
                  <a:srgbClr val="000000">
                    <a:alpha val="43137"/>
                  </a:srgbClr>
                </a:outerShdw>
              </a:effectLst>
            </a:endParaRPr>
          </a:p>
        </p:txBody>
      </p:sp>
      <p:sp>
        <p:nvSpPr>
          <p:cNvPr id="3" name="2 İçerik Yer Tutucusu"/>
          <p:cNvSpPr>
            <a:spLocks noGrp="1"/>
          </p:cNvSpPr>
          <p:nvPr>
            <p:ph idx="1"/>
          </p:nvPr>
        </p:nvSpPr>
        <p:spPr/>
        <p:txBody>
          <a:bodyPr/>
          <a:lstStyle/>
          <a:p>
            <a:endParaRPr lang="tr-TR"/>
          </a:p>
        </p:txBody>
      </p:sp>
      <p:pic>
        <p:nvPicPr>
          <p:cNvPr id="4" name="Picture 2" descr="http://t0.gstatic.com/images?q=tbn:ANd9GcSKr1swxVGSD5ktLX0m_iJeMUbls_pa-EhZW8UTqtkZEXVKVkRg"/>
          <p:cNvPicPr>
            <a:picLocks noChangeAspect="1" noChangeArrowheads="1"/>
          </p:cNvPicPr>
          <p:nvPr/>
        </p:nvPicPr>
        <p:blipFill>
          <a:blip r:embed="rId2" cstate="print"/>
          <a:srcRect/>
          <a:stretch>
            <a:fillRect/>
          </a:stretch>
        </p:blipFill>
        <p:spPr bwMode="auto">
          <a:xfrm>
            <a:off x="6516216" y="5085184"/>
            <a:ext cx="1600200" cy="1276350"/>
          </a:xfrm>
          <a:prstGeom prst="rect">
            <a:avLst/>
          </a:prstGeom>
          <a:noFill/>
        </p:spPr>
      </p:pic>
      <p:pic>
        <p:nvPicPr>
          <p:cNvPr id="116738" name="Picture 2" descr="http://t3.gstatic.com/images?q=tbn:ANd9GcSJNsM3vM6lV2TlqoETbuBnRmsVeeJn_VNYiN4rkdrg5LB1-PK8"/>
          <p:cNvPicPr>
            <a:picLocks noChangeAspect="1" noChangeArrowheads="1"/>
          </p:cNvPicPr>
          <p:nvPr/>
        </p:nvPicPr>
        <p:blipFill>
          <a:blip r:embed="rId3" cstate="print"/>
          <a:srcRect/>
          <a:stretch>
            <a:fillRect/>
          </a:stretch>
        </p:blipFill>
        <p:spPr bwMode="auto">
          <a:xfrm>
            <a:off x="0" y="1448099"/>
            <a:ext cx="9144000" cy="540990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839861"/>
          </a:xfrm>
        </p:spPr>
        <p:txBody>
          <a:bodyPr/>
          <a:lstStyle/>
          <a:p>
            <a:r>
              <a:rPr lang="tr-TR" b="1" dirty="0" smtClean="0">
                <a:solidFill>
                  <a:schemeClr val="bg1"/>
                </a:solidFill>
                <a:effectLst>
                  <a:outerShdw blurRad="38100" dist="38100" dir="2700000" algn="tl">
                    <a:srgbClr val="000000">
                      <a:alpha val="43137"/>
                    </a:srgbClr>
                  </a:outerShdw>
                </a:effectLst>
              </a:rPr>
              <a:t>Gerçek anlamda parayı M.Ö. 7. yüzyılda Anadolu’da yaşayan Lidyalılar tarafından icat edilmiştir.</a:t>
            </a:r>
            <a:endParaRPr lang="tr-TR" b="1" dirty="0">
              <a:solidFill>
                <a:schemeClr val="bg1"/>
              </a:solidFill>
              <a:effectLst>
                <a:outerShdw blurRad="38100" dist="38100" dir="2700000" algn="tl">
                  <a:srgbClr val="000000">
                    <a:alpha val="43137"/>
                  </a:srgbClr>
                </a:outerShdw>
              </a:effectLst>
            </a:endParaRPr>
          </a:p>
        </p:txBody>
      </p:sp>
      <p:pic>
        <p:nvPicPr>
          <p:cNvPr id="115714" name="Picture 2" descr="http://t2.gstatic.com/images?q=tbn:ANd9GcTW_AtEXzOAfyDQ_uf7V9-SmsWzJR3rMXnsTb2AMMxAccxkZw4r"/>
          <p:cNvPicPr>
            <a:picLocks noChangeAspect="1" noChangeArrowheads="1"/>
          </p:cNvPicPr>
          <p:nvPr/>
        </p:nvPicPr>
        <p:blipFill>
          <a:blip r:embed="rId2" cstate="print"/>
          <a:srcRect/>
          <a:stretch>
            <a:fillRect/>
          </a:stretch>
        </p:blipFill>
        <p:spPr bwMode="auto">
          <a:xfrm>
            <a:off x="467544" y="2132856"/>
            <a:ext cx="2124075" cy="2152650"/>
          </a:xfrm>
          <a:prstGeom prst="rect">
            <a:avLst/>
          </a:prstGeom>
          <a:noFill/>
        </p:spPr>
      </p:pic>
      <p:pic>
        <p:nvPicPr>
          <p:cNvPr id="115716" name="Picture 4" descr="http://t2.gstatic.com/images?q=tbn:ANd9GcTz6EGowyRwuDu-TQkFplwO61fO9GrfRfVv2eL3WDbXtAUdVn1W"/>
          <p:cNvPicPr>
            <a:picLocks noChangeAspect="1" noChangeArrowheads="1"/>
          </p:cNvPicPr>
          <p:nvPr/>
        </p:nvPicPr>
        <p:blipFill>
          <a:blip r:embed="rId3" cstate="print"/>
          <a:srcRect/>
          <a:stretch>
            <a:fillRect/>
          </a:stretch>
        </p:blipFill>
        <p:spPr bwMode="auto">
          <a:xfrm>
            <a:off x="6516216" y="1962588"/>
            <a:ext cx="2133600" cy="2143125"/>
          </a:xfrm>
          <a:prstGeom prst="rect">
            <a:avLst/>
          </a:prstGeom>
          <a:noFill/>
        </p:spPr>
      </p:pic>
      <p:pic>
        <p:nvPicPr>
          <p:cNvPr id="115718" name="Picture 6" descr="http://t1.gstatic.com/images?q=tbn:ANd9GcQmC3ourVC4b7dqV22WqSn26T2XcAhcGdUPvi5ecyl_O3Bu8Os52w"/>
          <p:cNvPicPr>
            <a:picLocks noChangeAspect="1" noChangeArrowheads="1"/>
          </p:cNvPicPr>
          <p:nvPr/>
        </p:nvPicPr>
        <p:blipFill>
          <a:blip r:embed="rId4" cstate="print"/>
          <a:srcRect/>
          <a:stretch>
            <a:fillRect/>
          </a:stretch>
        </p:blipFill>
        <p:spPr bwMode="auto">
          <a:xfrm>
            <a:off x="3563888" y="1988840"/>
            <a:ext cx="2143125" cy="2143125"/>
          </a:xfrm>
          <a:prstGeom prst="rect">
            <a:avLst/>
          </a:prstGeom>
          <a:noFill/>
        </p:spPr>
      </p:pic>
      <p:pic>
        <p:nvPicPr>
          <p:cNvPr id="115720" name="Picture 8" descr="http://t3.gstatic.com/images?q=tbn:ANd9GcTNcooeIQ6WBgTf7gAqnpHhUvKZCz9iZqpL3mgTvzIdascWm_lj"/>
          <p:cNvPicPr>
            <a:picLocks noChangeAspect="1" noChangeArrowheads="1"/>
          </p:cNvPicPr>
          <p:nvPr/>
        </p:nvPicPr>
        <p:blipFill>
          <a:blip r:embed="rId5" cstate="print"/>
          <a:srcRect/>
          <a:stretch>
            <a:fillRect/>
          </a:stretch>
        </p:blipFill>
        <p:spPr bwMode="auto">
          <a:xfrm>
            <a:off x="539552" y="4509120"/>
            <a:ext cx="1971599" cy="1944216"/>
          </a:xfrm>
          <a:prstGeom prst="rect">
            <a:avLst/>
          </a:prstGeom>
          <a:noFill/>
        </p:spPr>
      </p:pic>
      <p:pic>
        <p:nvPicPr>
          <p:cNvPr id="115722" name="Picture 10" descr="http://t2.gstatic.com/images?q=tbn:ANd9GcSWdvKLT4KQ9q_cScUXu-S5zTULKy882BCTCY8LY3JPjMPpy204bg"/>
          <p:cNvPicPr>
            <a:picLocks noChangeAspect="1" noChangeArrowheads="1"/>
          </p:cNvPicPr>
          <p:nvPr/>
        </p:nvPicPr>
        <p:blipFill>
          <a:blip r:embed="rId6" cstate="print"/>
          <a:srcRect/>
          <a:stretch>
            <a:fillRect/>
          </a:stretch>
        </p:blipFill>
        <p:spPr bwMode="auto">
          <a:xfrm>
            <a:off x="3563888" y="4365104"/>
            <a:ext cx="2085975" cy="2190750"/>
          </a:xfrm>
          <a:prstGeom prst="rect">
            <a:avLst/>
          </a:prstGeom>
          <a:noFill/>
        </p:spPr>
      </p:pic>
      <p:pic>
        <p:nvPicPr>
          <p:cNvPr id="115724" name="Picture 12" descr="http://t0.gstatic.com/images?q=tbn:ANd9GcTOBUOMVa1ywvLh3rTv-v820y0qcVIQvsJGPI3VI9vdmtaIxWTx"/>
          <p:cNvPicPr>
            <a:picLocks noChangeAspect="1" noChangeArrowheads="1"/>
          </p:cNvPicPr>
          <p:nvPr/>
        </p:nvPicPr>
        <p:blipFill>
          <a:blip r:embed="rId7" cstate="print"/>
          <a:srcRect/>
          <a:stretch>
            <a:fillRect/>
          </a:stretch>
        </p:blipFill>
        <p:spPr bwMode="auto">
          <a:xfrm>
            <a:off x="6012160" y="4365104"/>
            <a:ext cx="2809875" cy="21907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839861"/>
          </a:xfrm>
        </p:spPr>
        <p:txBody>
          <a:bodyPr/>
          <a:lstStyle/>
          <a:p>
            <a:r>
              <a:rPr lang="tr-TR" b="1" dirty="0" smtClean="0">
                <a:solidFill>
                  <a:schemeClr val="bg1"/>
                </a:solidFill>
                <a:effectLst>
                  <a:outerShdw blurRad="38100" dist="38100" dir="2700000" algn="tl">
                    <a:srgbClr val="000000">
                      <a:alpha val="43137"/>
                    </a:srgbClr>
                  </a:outerShdw>
                </a:effectLst>
              </a:rPr>
              <a:t>Lidyalıların altın, gümüş gibi madenleri alışverişte kullanmalarıyla para biriktirilmeye de başlandı. Bu nedenle Lidya Kralı Krezüs (ya da Karun), dünyanın en zengin insanı olarak kabul ediliyordu. “Karun kadar zengin” sözü onun zamanından kalmadır.</a:t>
            </a:r>
            <a:endParaRPr lang="tr-TR" b="1" dirty="0">
              <a:solidFill>
                <a:schemeClr val="bg1"/>
              </a:solidFill>
              <a:effectLst>
                <a:outerShdw blurRad="38100" dist="38100" dir="2700000" algn="tl">
                  <a:srgbClr val="000000">
                    <a:alpha val="43137"/>
                  </a:srgbClr>
                </a:outerShdw>
              </a:effectLst>
            </a:endParaRPr>
          </a:p>
        </p:txBody>
      </p:sp>
      <p:pic>
        <p:nvPicPr>
          <p:cNvPr id="4" name="Picture 2" descr="http://t2.gstatic.com/images?q=tbn:ANd9GcTZLsudf0nGwtpXdlKTHA6OrkkHv2_7vGzNpM9lsJNht8x5kaDl"/>
          <p:cNvPicPr>
            <a:picLocks noChangeAspect="1" noChangeArrowheads="1"/>
          </p:cNvPicPr>
          <p:nvPr/>
        </p:nvPicPr>
        <p:blipFill>
          <a:blip r:embed="rId2" cstate="print"/>
          <a:srcRect/>
          <a:stretch>
            <a:fillRect/>
          </a:stretch>
        </p:blipFill>
        <p:spPr bwMode="auto">
          <a:xfrm>
            <a:off x="0" y="3645024"/>
            <a:ext cx="9144000" cy="321297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knik">
  <a:themeElements>
    <a:clrScheme name="Dalga Biçimi">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Teknik">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knik">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669</TotalTime>
  <Words>600</Words>
  <Application>Microsoft Office PowerPoint</Application>
  <PresentationFormat>Ekran Gösterisi (4:3)</PresentationFormat>
  <Paragraphs>66</Paragraphs>
  <Slides>31</Slides>
  <Notes>0</Notes>
  <HiddenSlides>0</HiddenSlides>
  <MMClips>0</MMClips>
  <ScaleCrop>false</ScaleCrop>
  <HeadingPairs>
    <vt:vector size="4" baseType="variant">
      <vt:variant>
        <vt:lpstr>Tema</vt:lpstr>
      </vt:variant>
      <vt:variant>
        <vt:i4>1</vt:i4>
      </vt:variant>
      <vt:variant>
        <vt:lpstr>Slayt Başlıkları</vt:lpstr>
      </vt:variant>
      <vt:variant>
        <vt:i4>31</vt:i4>
      </vt:variant>
    </vt:vector>
  </HeadingPairs>
  <TitlesOfParts>
    <vt:vector size="32" baseType="lpstr">
      <vt:lpstr>Teknik</vt:lpstr>
      <vt:lpstr> </vt:lpstr>
      <vt:lpstr>PowerPoint Sunusu</vt:lpstr>
      <vt:lpstr>PowerPoint Sunusu</vt:lpstr>
      <vt:lpstr>PowerPoint Sunusu</vt:lpstr>
      <vt:lpstr>PowerPoint Sunusu</vt:lpstr>
      <vt:lpstr>                  TAKAS</vt:lpstr>
      <vt:lpstr>                 TAKAS</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Sözlük Çalışması</vt:lpstr>
      <vt:lpstr>PowerPoint Sunusu</vt:lpstr>
      <vt:lpstr>PowerPoint Sunusu</vt:lpstr>
      <vt:lpstr>PowerPoint Sunusu</vt:lpstr>
      <vt:lpstr>Cevap:</vt:lpstr>
      <vt:lpstr>PowerPoint Sunusu</vt:lpstr>
      <vt:lpstr>CEVAP:</vt:lpstr>
      <vt:lpstr>PowerPoint Sunusu</vt:lpstr>
      <vt:lpstr>CEVAP:</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 PARA PARA</dc:title>
  <dc:creator>Hp</dc:creator>
  <cp:lastModifiedBy>ELİF SELİN ÇALIK</cp:lastModifiedBy>
  <cp:revision>37</cp:revision>
  <dcterms:created xsi:type="dcterms:W3CDTF">2011-12-11T15:45:40Z</dcterms:created>
  <dcterms:modified xsi:type="dcterms:W3CDTF">2012-11-09T00:49:22Z</dcterms:modified>
</cp:coreProperties>
</file>